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ink/ink1.xml" ContentType="application/inkml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83"/>
  </p:notesMasterIdLst>
  <p:sldIdLst>
    <p:sldId id="379" r:id="rId3"/>
    <p:sldId id="256" r:id="rId4"/>
    <p:sldId id="257" r:id="rId5"/>
    <p:sldId id="259" r:id="rId6"/>
    <p:sldId id="34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4" r:id="rId29"/>
    <p:sldId id="281" r:id="rId30"/>
    <p:sldId id="282" r:id="rId31"/>
    <p:sldId id="316" r:id="rId32"/>
    <p:sldId id="341" r:id="rId33"/>
    <p:sldId id="283" r:id="rId34"/>
    <p:sldId id="285" r:id="rId35"/>
    <p:sldId id="340" r:id="rId36"/>
    <p:sldId id="321" r:id="rId37"/>
    <p:sldId id="329" r:id="rId38"/>
    <p:sldId id="333" r:id="rId39"/>
    <p:sldId id="334" r:id="rId40"/>
    <p:sldId id="335" r:id="rId41"/>
    <p:sldId id="358" r:id="rId42"/>
    <p:sldId id="319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294" r:id="rId52"/>
    <p:sldId id="295" r:id="rId53"/>
    <p:sldId id="296" r:id="rId54"/>
    <p:sldId id="297" r:id="rId55"/>
    <p:sldId id="298" r:id="rId56"/>
    <p:sldId id="300" r:id="rId57"/>
    <p:sldId id="339" r:id="rId58"/>
    <p:sldId id="389" r:id="rId59"/>
    <p:sldId id="390" r:id="rId60"/>
    <p:sldId id="326" r:id="rId61"/>
    <p:sldId id="357" r:id="rId62"/>
    <p:sldId id="337" r:id="rId63"/>
    <p:sldId id="299" r:id="rId64"/>
    <p:sldId id="301" r:id="rId65"/>
    <p:sldId id="302" r:id="rId66"/>
    <p:sldId id="303" r:id="rId67"/>
    <p:sldId id="304" r:id="rId68"/>
    <p:sldId id="305" r:id="rId69"/>
    <p:sldId id="306" r:id="rId70"/>
    <p:sldId id="307" r:id="rId71"/>
    <p:sldId id="308" r:id="rId72"/>
    <p:sldId id="315" r:id="rId73"/>
    <p:sldId id="320" r:id="rId74"/>
    <p:sldId id="309" r:id="rId75"/>
    <p:sldId id="310" r:id="rId76"/>
    <p:sldId id="323" r:id="rId77"/>
    <p:sldId id="311" r:id="rId78"/>
    <p:sldId id="312" r:id="rId79"/>
    <p:sldId id="313" r:id="rId80"/>
    <p:sldId id="314" r:id="rId81"/>
    <p:sldId id="388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2E2"/>
    <a:srgbClr val="F5EA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78455" autoAdjust="0"/>
  </p:normalViewPr>
  <p:slideViewPr>
    <p:cSldViewPr snapToGrid="0">
      <p:cViewPr varScale="1">
        <p:scale>
          <a:sx n="88" d="100"/>
          <a:sy n="88" d="100"/>
        </p:scale>
        <p:origin x="9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858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200" units="cm"/>
        </inkml:traceFormat>
        <inkml:channelProperties>
          <inkml:channelProperty channel="X" name="resolution" value="66.14173" units="1/cm"/>
          <inkml:channelProperty channel="Y" name="resolution" value="37.73585" units="1/cm"/>
        </inkml:channelProperties>
      </inkml:inkSource>
      <inkml:timestamp xml:id="ts0" timeString="2024-01-28T21:58:56.7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19532 15772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AFBBC2-5AF9-4F90-BC42-E1C8A81C2D1B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785803-A66F-44CE-A446-4A0D30789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00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406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We’ll depict the PIVOT as a clockwise function to further describe this passage.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In every dataset, there is a box that represents neither a row header nor a column header… but it borders both columns and data.</a:t>
            </a:r>
          </a:p>
          <a:p>
            <a:r>
              <a:rPr lang="en-US" dirty="0"/>
              <a:t>Any data that will become a column</a:t>
            </a:r>
            <a:r>
              <a:rPr lang="en-US" baseline="0" dirty="0"/>
              <a:t> header has to pass </a:t>
            </a:r>
            <a:r>
              <a:rPr lang="en-US" dirty="0"/>
              <a:t>though</a:t>
            </a:r>
            <a:r>
              <a:rPr lang="en-US" baseline="0" dirty="0"/>
              <a:t> the </a:t>
            </a:r>
            <a:r>
              <a:rPr lang="en-US" dirty="0"/>
              <a:t>“magic square” to transcend functionality.</a:t>
            </a:r>
            <a:endParaRPr lang="en-US" baseline="0" dirty="0"/>
          </a:p>
          <a:p>
            <a:r>
              <a:rPr lang="en-US" baseline="0" dirty="0"/>
              <a:t>Coincidentally, the letter “P” is generally written using a clockwise circle.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37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some basic</a:t>
            </a:r>
            <a:r>
              <a:rPr lang="en-US" baseline="0" dirty="0"/>
              <a:t> arbitrary data.</a:t>
            </a:r>
          </a:p>
          <a:p>
            <a:endParaRPr lang="en-US" baseline="0" dirty="0"/>
          </a:p>
          <a:p>
            <a:r>
              <a:rPr lang="en-US" dirty="0"/>
              <a:t>The</a:t>
            </a:r>
            <a:r>
              <a:rPr lang="en-US" baseline="0" dirty="0"/>
              <a:t> PIVOT operator takes the data and turns it clockwise, causing data to promote to the column headers. The original column headers are removed.</a:t>
            </a:r>
          </a:p>
          <a:p>
            <a:r>
              <a:rPr lang="en-US" baseline="0" dirty="0"/>
              <a:t>However, the rotated dataset is invalid because it uses repeating column headers.</a:t>
            </a:r>
          </a:p>
          <a:p>
            <a:r>
              <a:rPr lang="en-US" baseline="0" dirty="0"/>
              <a:t>To solve this, the data is temporarily condensed into “holding tanks” by column. </a:t>
            </a:r>
          </a:p>
          <a:p>
            <a:r>
              <a:rPr lang="en-US" baseline="0" dirty="0"/>
              <a:t>But what is ultimately presented back to the client?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07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must use</a:t>
            </a:r>
            <a:r>
              <a:rPr lang="en-US" baseline="0" dirty="0"/>
              <a:t> an aggregate function, even if you have one value to aggregate.</a:t>
            </a:r>
          </a:p>
          <a:p>
            <a:r>
              <a:rPr lang="en-US" baseline="0" dirty="0"/>
              <a:t>Make sure your alphanumeric data is scrubbed before applying aggregates upon it.</a:t>
            </a:r>
          </a:p>
          <a:p>
            <a:r>
              <a:rPr lang="en-US" baseline="0" dirty="0"/>
              <a:t>Min/Max are usually not adequate aggregates for </a:t>
            </a:r>
            <a:r>
              <a:rPr lang="en-US" baseline="0" dirty="0" err="1"/>
              <a:t>alphanumerics</a:t>
            </a:r>
            <a:r>
              <a:rPr lang="en-US" baseline="0" dirty="0"/>
              <a:t>, e.g. a list of names, so make ensure you don’t have multiple values.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413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syntax is the</a:t>
            </a:r>
            <a:r>
              <a:rPr lang="en-US" baseline="0" dirty="0"/>
              <a:t> main part of understanding the PIVOT statement.</a:t>
            </a:r>
            <a:endParaRPr lang="en-US" dirty="0"/>
          </a:p>
          <a:p>
            <a:r>
              <a:rPr lang="en-US" dirty="0"/>
              <a:t>Cannot stress this enough:</a:t>
            </a:r>
            <a:r>
              <a:rPr lang="en-US" baseline="0" dirty="0"/>
              <a:t> B</a:t>
            </a:r>
            <a:r>
              <a:rPr lang="en-US" dirty="0"/>
              <a:t>ecause values are aggregated, you get one and only one resulting value.</a:t>
            </a:r>
          </a:p>
          <a:p>
            <a:r>
              <a:rPr lang="en-US" dirty="0"/>
              <a:t>You cannot result with the raw array or list.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471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While both the PIVOT and GROUP BY clauses</a:t>
            </a:r>
            <a:r>
              <a:rPr lang="en-US" baseline="0" dirty="0"/>
              <a:t> aggregate results, they do not share the same output structure, nor the same execution plan.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8939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rules apply to each PIVOT clause. You can re-PIVOT a </a:t>
            </a:r>
            <a:r>
              <a:rPr lang="en-US" dirty="0" err="1"/>
              <a:t>PIVOTed</a:t>
            </a:r>
            <a:r>
              <a:rPr lang="en-US" dirty="0"/>
              <a:t> statement, though I personally have yet to find a valid case study for this.</a:t>
            </a:r>
          </a:p>
          <a:p>
            <a:endParaRPr lang="en-US" dirty="0"/>
          </a:p>
          <a:p>
            <a:r>
              <a:rPr lang="en-US" dirty="0"/>
              <a:t>Microsoft</a:t>
            </a:r>
            <a:r>
              <a:rPr lang="en-US" baseline="0" dirty="0"/>
              <a:t> calls them “pivoted columns,” but I will use “Values-Turned-Columns”</a:t>
            </a:r>
            <a:endParaRPr lang="en-US" dirty="0"/>
          </a:p>
          <a:p>
            <a:r>
              <a:rPr lang="en-US" dirty="0"/>
              <a:t>The </a:t>
            </a:r>
            <a:r>
              <a:rPr lang="en-US" baseline="0" dirty="0"/>
              <a:t>glossary term “VTC” will be used elsewhere.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970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dataset is the one you want to index for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669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use “</a:t>
            </a:r>
            <a:r>
              <a:rPr lang="en-US" dirty="0" err="1"/>
              <a:t>RawData</a:t>
            </a:r>
            <a:r>
              <a:rPr lang="en-US" dirty="0"/>
              <a:t>” and “</a:t>
            </a:r>
            <a:r>
              <a:rPr lang="en-US" dirty="0" err="1"/>
              <a:t>PivotResults</a:t>
            </a:r>
            <a:r>
              <a:rPr lang="en-US" dirty="0"/>
              <a:t>”</a:t>
            </a:r>
            <a:r>
              <a:rPr lang="en-US" baseline="0" dirty="0"/>
              <a:t> to identify my predicates easily, but you can use any name.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943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select the correct predicate.</a:t>
            </a:r>
          </a:p>
          <a:p>
            <a:r>
              <a:rPr lang="en-US" dirty="0"/>
              <a:t>Congrats,</a:t>
            </a:r>
            <a:r>
              <a:rPr lang="en-US" baseline="0" dirty="0"/>
              <a:t> y</a:t>
            </a:r>
            <a:r>
              <a:rPr lang="en-US" dirty="0"/>
              <a:t>ou have transformed</a:t>
            </a:r>
            <a:r>
              <a:rPr lang="en-US" baseline="0" dirty="0"/>
              <a:t> the dataset provided by “</a:t>
            </a:r>
            <a:r>
              <a:rPr lang="en-US" baseline="0" dirty="0" err="1"/>
              <a:t>RawData</a:t>
            </a:r>
            <a:r>
              <a:rPr lang="en-US" baseline="0" dirty="0"/>
              <a:t>” into a new dataset named “</a:t>
            </a:r>
            <a:r>
              <a:rPr lang="en-US" baseline="0" dirty="0" err="1"/>
              <a:t>PivotResults</a:t>
            </a:r>
            <a:r>
              <a:rPr lang="en-US" baseline="0" dirty="0"/>
              <a:t>.”</a:t>
            </a:r>
          </a:p>
          <a:p>
            <a:r>
              <a:rPr lang="en-US" baseline="0" dirty="0"/>
              <a:t>You cannot explicitly request any columns from </a:t>
            </a:r>
            <a:r>
              <a:rPr lang="en-US" baseline="0" dirty="0" err="1"/>
              <a:t>RawData</a:t>
            </a:r>
            <a:r>
              <a:rPr lang="en-US" baseline="0" dirty="0"/>
              <a:t> into the SELECT predicate.</a:t>
            </a:r>
          </a:p>
          <a:p>
            <a:r>
              <a:rPr lang="en-US" baseline="0" dirty="0"/>
              <a:t>You don’t have to qualify the * with “</a:t>
            </a:r>
            <a:r>
              <a:rPr lang="en-US" baseline="0" dirty="0" err="1"/>
              <a:t>PivotResults</a:t>
            </a:r>
            <a:r>
              <a:rPr lang="en-US" baseline="0" dirty="0"/>
              <a:t>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700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</a:t>
            </a:r>
            <a:r>
              <a:rPr lang="en-US" baseline="0" dirty="0"/>
              <a:t> back to our original example, which is a 3-column PIVOT</a:t>
            </a:r>
          </a:p>
          <a:p>
            <a:r>
              <a:rPr lang="en-US" baseline="0" dirty="0"/>
              <a:t>As long as I’m guaranteed one value per contact type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466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am part-owner of a server named MAZSQLWPS001, and this needs to be documented as data inside some database.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8155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Essentially, you’ll be</a:t>
            </a:r>
            <a:r>
              <a:rPr lang="en-US" baseline="0" dirty="0"/>
              <a:t> constructing the PIVOT’s IN-clause.</a:t>
            </a:r>
            <a:endParaRPr lang="en-US" dirty="0"/>
          </a:p>
          <a:p>
            <a:r>
              <a:rPr lang="en-US" dirty="0"/>
              <a:t>You want to order the columns into a logical order, and only look for unique data</a:t>
            </a:r>
          </a:p>
          <a:p>
            <a:endParaRPr lang="en-US" dirty="0"/>
          </a:p>
          <a:p>
            <a:r>
              <a:rPr lang="en-US" dirty="0"/>
              <a:t>Many thanks to</a:t>
            </a:r>
            <a:r>
              <a:rPr lang="en-US" baseline="0" dirty="0"/>
              <a:t> MSDN forums for the XML conversion technique:</a:t>
            </a:r>
          </a:p>
          <a:p>
            <a:r>
              <a:rPr lang="en-US" dirty="0"/>
              <a:t>http://social.msdn.microsoft.com/Forums/sqlserver/en-US/2ab88114-be39-40f7-bed0-99d30b6fbc43/set-variable-to-distinct-array-returned-by-for-xml?forum=transactsql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6817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Essentially, you’ll be</a:t>
            </a:r>
            <a:r>
              <a:rPr lang="en-US" baseline="0" dirty="0"/>
              <a:t> constructing the PIVOT’s IN-clause.</a:t>
            </a:r>
            <a:endParaRPr lang="en-US" dirty="0"/>
          </a:p>
          <a:p>
            <a:r>
              <a:rPr lang="en-US" dirty="0"/>
              <a:t>You want to order the columns into a logical order, and only look for unique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6129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Advance</a:t>
            </a:r>
            <a:r>
              <a:rPr lang="en-US" baseline="0" dirty="0"/>
              <a:t>d explanation of the PIVOT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RawData</a:t>
            </a:r>
            <a:r>
              <a:rPr lang="en-US" dirty="0"/>
              <a:t> should hold data related to the outcome of the input. For our marathon demo: name, maybe weather, what they ate…</a:t>
            </a:r>
          </a:p>
          <a:p>
            <a:r>
              <a:rPr lang="en-US" dirty="0"/>
              <a:t>Not who entered the data</a:t>
            </a:r>
          </a:p>
          <a:p>
            <a:endParaRPr lang="en-US" dirty="0"/>
          </a:p>
          <a:p>
            <a:r>
              <a:rPr lang="en-US" dirty="0"/>
              <a:t>(This is why that last query in the 3-column pivot acted bizarre and gave us this format of output. What we wanted was a “lookup,” which we’ll discuss later.)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736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Advance</a:t>
            </a:r>
            <a:r>
              <a:rPr lang="en-US" baseline="0" dirty="0"/>
              <a:t>d explanation of the PIVOT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RawData</a:t>
            </a:r>
            <a:r>
              <a:rPr lang="en-US" dirty="0"/>
              <a:t> should hold data related to the outcome of the input. For our marathon demo: name, maybe weather, what they ate…</a:t>
            </a:r>
          </a:p>
          <a:p>
            <a:r>
              <a:rPr lang="en-US" dirty="0"/>
              <a:t>Not who entered the data</a:t>
            </a:r>
          </a:p>
          <a:p>
            <a:endParaRPr lang="en-US" dirty="0"/>
          </a:p>
          <a:p>
            <a:r>
              <a:rPr lang="en-US" dirty="0"/>
              <a:t>(This is why that last query in the 3-column pivot acted bizarre and gave us this format of output. What we wanted was a “lookup,” which we’ll discuss later.)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54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you to be informed, so I need to show you the ugly side of the PIVOT statement, in managing lookups.</a:t>
            </a:r>
          </a:p>
          <a:p>
            <a:r>
              <a:rPr lang="en-US" dirty="0"/>
              <a:t>I will use the GROUP BY slide from earlier, but the scenario is as follows:</a:t>
            </a:r>
          </a:p>
          <a:p>
            <a:r>
              <a:rPr lang="en-US" dirty="0"/>
              <a:t>I want the MAX of Col1, grouped by ID, but the associated Col2 value with it</a:t>
            </a:r>
          </a:p>
          <a:p>
            <a:endParaRPr lang="en-US" dirty="0"/>
          </a:p>
          <a:p>
            <a:r>
              <a:rPr lang="en-US" dirty="0"/>
              <a:t>For instance, Louisville played Kentucky in a game of </a:t>
            </a:r>
            <a:r>
              <a:rPr lang="en-US" dirty="0" err="1"/>
              <a:t>sportsball</a:t>
            </a:r>
            <a:r>
              <a:rPr lang="en-US" dirty="0"/>
              <a:t> last night.  I have the teams, players, and points each participant contributed.</a:t>
            </a:r>
          </a:p>
          <a:p>
            <a:r>
              <a:rPr lang="en-US" dirty="0"/>
              <a:t>I want to build a pivot table of the most points contributed by each team.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608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do this fairly easily with the GROUP BY statement, but how to do this with the PIVOT?</a:t>
            </a:r>
          </a:p>
          <a:p>
            <a:r>
              <a:rPr lang="en-US" dirty="0"/>
              <a:t>It’s not like I can join the </a:t>
            </a:r>
            <a:r>
              <a:rPr lang="en-US" dirty="0" err="1"/>
              <a:t>PivotResults</a:t>
            </a:r>
            <a:r>
              <a:rPr lang="en-US" dirty="0"/>
              <a:t> back to Table_1; the columns don’t even match.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8472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do a CROSS JOIN against the original table, but I have to do one for each distinct VTC. And then circularly, how many VTCs are there?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913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example, I take the entire query of the GROUP BY as the query of the </a:t>
            </a:r>
            <a:r>
              <a:rPr lang="en-US" dirty="0" err="1"/>
              <a:t>RawContents</a:t>
            </a:r>
            <a:r>
              <a:rPr lang="en-US" dirty="0"/>
              <a:t>. </a:t>
            </a:r>
          </a:p>
          <a:p>
            <a:r>
              <a:rPr lang="en-US" dirty="0"/>
              <a:t>I merge Col1 and Col2 into a character-separated Caption, and then PIVOT the caption.</a:t>
            </a:r>
          </a:p>
          <a:p>
            <a:r>
              <a:rPr lang="en-US" dirty="0"/>
              <a:t>On the outer SELECT, I can parse the caption with CHARINDEX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011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Aggregate, Column, full-stop.</a:t>
            </a:r>
          </a:p>
          <a:p>
            <a:r>
              <a:rPr lang="en-US" dirty="0"/>
              <a:t>No calculations, no functions, no logic.</a:t>
            </a:r>
          </a:p>
          <a:p>
            <a:r>
              <a:rPr lang="en-US" dirty="0"/>
              <a:t>I left this at the end because this should be the least of your worries at this point. </a:t>
            </a:r>
          </a:p>
          <a:p>
            <a:r>
              <a:rPr lang="en-US" dirty="0"/>
              <a:t>All of these can be satisfied by SELECT/WHERE conditions in </a:t>
            </a:r>
            <a:r>
              <a:rPr lang="en-US" dirty="0" err="1"/>
              <a:t>RawData</a:t>
            </a:r>
            <a:r>
              <a:rPr lang="en-US" dirty="0"/>
              <a:t>. In some cases, the outer SELECT clause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481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595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real world does not conform to the same standards on storing data.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</a:t>
            </a:r>
            <a:r>
              <a:rPr lang="en-US" baseline="0" dirty="0"/>
              <a:t> may need to be transformed to meet disparate business requirements, or to summarize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3325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could I take horizontal</a:t>
            </a:r>
            <a:r>
              <a:rPr lang="en-US" baseline="0" dirty="0"/>
              <a:t> data and change it to vertical data?</a:t>
            </a:r>
          </a:p>
          <a:p>
            <a:r>
              <a:rPr lang="en-US" baseline="0" dirty="0"/>
              <a:t>Note that the data is going in the reverse direction.</a:t>
            </a:r>
          </a:p>
          <a:p>
            <a:r>
              <a:rPr lang="en-US" baseline="0" dirty="0"/>
              <a:t>One idea would be the UNION ALL statement.</a:t>
            </a:r>
          </a:p>
          <a:p>
            <a:r>
              <a:rPr lang="en-US" baseline="0" dirty="0"/>
              <a:t>Notice for each column on the right-hand dataset, I need another UNION ALL statement.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791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</a:t>
            </a:r>
            <a:r>
              <a:rPr lang="en-US" baseline="0" dirty="0"/>
              <a:t> </a:t>
            </a:r>
            <a:r>
              <a:rPr lang="en-US" dirty="0"/>
              <a:t>oversimplified demonstration, what if I could</a:t>
            </a:r>
            <a:r>
              <a:rPr lang="en-US" baseline="0" dirty="0"/>
              <a:t> take a wrench and rotate that data?</a:t>
            </a:r>
          </a:p>
          <a:p>
            <a:r>
              <a:rPr lang="en-US" baseline="0" dirty="0"/>
              <a:t>Look how we get less columns, and more rows.</a:t>
            </a:r>
          </a:p>
          <a:p>
            <a:r>
              <a:rPr lang="en-US" baseline="0" dirty="0"/>
              <a:t>This is not quite the result, but the rotation will be helpful to explain later.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1835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column</a:t>
            </a:r>
            <a:r>
              <a:rPr lang="en-US" baseline="0" dirty="0"/>
              <a:t> headers to transcend to data elements, they need to move counter-clockwise though the magic square.</a:t>
            </a:r>
          </a:p>
          <a:p>
            <a:r>
              <a:rPr lang="en-US" baseline="0" dirty="0"/>
              <a:t>The curve of the letter “U” is written counter-clockwise as well (reminds you which operation to use based on rotation).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150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say Col1, Col2, and Col3 are </a:t>
            </a:r>
            <a:r>
              <a:rPr lang="en-US" dirty="0" err="1"/>
              <a:t>tinyints</a:t>
            </a:r>
            <a:r>
              <a:rPr lang="en-US" dirty="0"/>
              <a:t>,</a:t>
            </a:r>
            <a:r>
              <a:rPr lang="en-US" baseline="0" dirty="0"/>
              <a:t> and Col4 is a one-character string.</a:t>
            </a:r>
          </a:p>
          <a:p>
            <a:r>
              <a:rPr lang="en-US" baseline="0" dirty="0"/>
              <a:t>After the animation, what datatype would satisfy the merged values?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688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Balance your current/future needs such that your common datatype continues to work, yet doesn’t bloat </a:t>
            </a:r>
            <a:r>
              <a:rPr lang="en-US" baseline="0" dirty="0" err="1"/>
              <a:t>tempdb</a:t>
            </a:r>
            <a:r>
              <a:rPr lang="en-US" baseline="0" dirty="0"/>
              <a:t> with unnecessary sizes.</a:t>
            </a:r>
          </a:p>
          <a:p>
            <a:r>
              <a:rPr lang="en-US" baseline="0" dirty="0"/>
              <a:t>Consider the theoretical minimums/maximums of the combined datatypes. </a:t>
            </a:r>
          </a:p>
          <a:p>
            <a:r>
              <a:rPr lang="en-US" baseline="0" dirty="0"/>
              <a:t>(A </a:t>
            </a:r>
            <a:r>
              <a:rPr lang="en-US" baseline="0" dirty="0" err="1"/>
              <a:t>bigint</a:t>
            </a:r>
            <a:r>
              <a:rPr lang="en-US" baseline="0" dirty="0"/>
              <a:t> could have a value of </a:t>
            </a:r>
            <a:r>
              <a:rPr lang="en-US" dirty="0">
                <a:effectLst/>
              </a:rPr>
              <a:t>9 quintillion which is 19 characters</a:t>
            </a:r>
            <a:r>
              <a:rPr lang="en-US" baseline="0" dirty="0">
                <a:effectLst/>
              </a:rPr>
              <a:t> long when typed out. Add one more character for the negative sign.)</a:t>
            </a:r>
          </a:p>
          <a:p>
            <a:r>
              <a:rPr lang="en-US" baseline="0" dirty="0">
                <a:effectLst/>
              </a:rPr>
              <a:t>But if you’re not using extremes in your data (datatype maximums/minimums/lengths), could you go even smaller?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706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Your</a:t>
            </a:r>
            <a:r>
              <a:rPr lang="en-US" baseline="0" dirty="0"/>
              <a:t> new {</a:t>
            </a:r>
            <a:r>
              <a:rPr lang="en-US" baseline="0" dirty="0" err="1"/>
              <a:t>ColName</a:t>
            </a:r>
            <a:r>
              <a:rPr lang="en-US" baseline="0" dirty="0"/>
              <a:t>} and {Value} columns could be as simple as ‘</a:t>
            </a:r>
            <a:r>
              <a:rPr lang="en-US" baseline="0" dirty="0" err="1"/>
              <a:t>PropertyName</a:t>
            </a:r>
            <a:r>
              <a:rPr lang="en-US" baseline="0" dirty="0"/>
              <a:t>’ and ‘</a:t>
            </a:r>
            <a:r>
              <a:rPr lang="en-US" baseline="0" dirty="0" err="1"/>
              <a:t>PropertyValue</a:t>
            </a:r>
            <a:r>
              <a:rPr lang="en-US" baseline="0" dirty="0"/>
              <a:t>’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8430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my original dataset… oh</a:t>
            </a:r>
            <a:r>
              <a:rPr lang="en-US" baseline="0" dirty="0"/>
              <a:t> yeah, but these datatypes clash. </a:t>
            </a:r>
          </a:p>
          <a:p>
            <a:r>
              <a:rPr lang="en-US" baseline="0" dirty="0"/>
              <a:t>What datatype do I need such that the data gets along?</a:t>
            </a:r>
          </a:p>
          <a:p>
            <a:r>
              <a:rPr lang="en-US" baseline="0" dirty="0"/>
              <a:t>Have I reviewed past, present and future values?</a:t>
            </a:r>
          </a:p>
          <a:p>
            <a:r>
              <a:rPr lang="en-US" baseline="0" dirty="0"/>
              <a:t>Am I storing this for personal use, or am I going to redirect programs to come get their data here?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608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have decided that I want a char(3) conversion.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Once I use a Convert function on a value, the column’s name is lost.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have to use the AS clause to re-establish the mapping between the original query and UNPIVOT’s IN-clause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3552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Both predicates</a:t>
            </a:r>
            <a:r>
              <a:rPr lang="en-US" baseline="0" dirty="0"/>
              <a:t> must be named with something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6655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 I have to preface the star</a:t>
            </a:r>
            <a:r>
              <a:rPr lang="en-US" baseline="0" dirty="0"/>
              <a:t> with </a:t>
            </a:r>
            <a:r>
              <a:rPr lang="en-US" baseline="0" dirty="0" err="1"/>
              <a:t>UnpivotResults</a:t>
            </a:r>
            <a:r>
              <a:rPr lang="en-US" baseline="0" dirty="0"/>
              <a:t>? No.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15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 look at taking vertical data and turn it horizontal. </a:t>
            </a:r>
          </a:p>
          <a:p>
            <a:r>
              <a:rPr lang="en-US" dirty="0"/>
              <a:t>This could be accomplished using</a:t>
            </a:r>
            <a:r>
              <a:rPr lang="en-US" baseline="0" dirty="0"/>
              <a:t> </a:t>
            </a:r>
            <a:r>
              <a:rPr lang="en-US" dirty="0"/>
              <a:t>FULL OUTER JOINs</a:t>
            </a:r>
          </a:p>
          <a:p>
            <a:r>
              <a:rPr lang="en-US" baseline="0" dirty="0"/>
              <a:t>For each unique value in the </a:t>
            </a:r>
            <a:r>
              <a:rPr lang="en-US" baseline="0" dirty="0" err="1"/>
              <a:t>PropertyName</a:t>
            </a:r>
            <a:r>
              <a:rPr lang="en-US" baseline="0" dirty="0"/>
              <a:t> column, a new FULL OUTER JOIN is required</a:t>
            </a:r>
          </a:p>
          <a:p>
            <a:r>
              <a:rPr lang="en-US" baseline="0" dirty="0"/>
              <a:t>This is fine for a small number of columns…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0859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look at the demo, we’ll find the “{Circle, Col3, NULL}” and “{Triangle, Col2, NULL}” records do not transfer</a:t>
            </a:r>
            <a:r>
              <a:rPr lang="en-US" baseline="0" dirty="0"/>
              <a:t> to the </a:t>
            </a:r>
            <a:r>
              <a:rPr lang="en-US" baseline="0" dirty="0" err="1"/>
              <a:t>UnpivotResults</a:t>
            </a:r>
            <a:r>
              <a:rPr lang="en-US" baseline="0" dirty="0"/>
              <a:t> </a:t>
            </a:r>
            <a:r>
              <a:rPr lang="en-US" baseline="0" dirty="0" err="1"/>
              <a:t>recordset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You can force these records into the </a:t>
            </a:r>
            <a:r>
              <a:rPr lang="en-US" baseline="0" dirty="0" err="1"/>
              <a:t>resultset</a:t>
            </a:r>
            <a:r>
              <a:rPr lang="en-US" baseline="0" dirty="0"/>
              <a:t> by using the </a:t>
            </a:r>
            <a:r>
              <a:rPr lang="en-US" b="1" baseline="0" dirty="0" err="1"/>
              <a:t>IsNull</a:t>
            </a:r>
            <a:r>
              <a:rPr lang="en-US" baseline="0" dirty="0"/>
              <a:t> function to display some alternate text.</a:t>
            </a:r>
          </a:p>
          <a:p>
            <a:r>
              <a:rPr lang="en-US" baseline="0" dirty="0"/>
              <a:t>However, your alternate text will also be bound by the lowest common denominator rule from 6 slides ago.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6081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Let’s talk about CROSS APPLY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033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take away from the CROSS JOIN that “for each” row in Table1, we get rows of Table2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996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known as a “lateral join”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9949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both the UNPIVOT and CROSS</a:t>
            </a:r>
            <a:r>
              <a:rPr lang="en-US" baseline="0" dirty="0"/>
              <a:t> APPLY force disparate values into one column, they do not share the same output structure.</a:t>
            </a:r>
          </a:p>
          <a:p>
            <a:r>
              <a:rPr lang="en-US" baseline="0" dirty="0"/>
              <a:t>Note how the columns are presented backwards between them?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357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Once a dataset has been pivoted/unpivoted, it can be pivoted/unpivoted again…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143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Looks like we’re on</a:t>
            </a:r>
            <a:r>
              <a:rPr lang="en-US" baseline="0" dirty="0"/>
              <a:t> the right path…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956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Oh no!</a:t>
            </a:r>
            <a:r>
              <a:rPr lang="en-US" baseline="0" dirty="0"/>
              <a:t> What’s happening?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9127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It’s like</a:t>
            </a:r>
            <a:r>
              <a:rPr lang="en-US" baseline="0" dirty="0"/>
              <a:t> the UNPIVOTs are behaving like a Cartesian product!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773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Only two rows are important:</a:t>
            </a:r>
            <a:r>
              <a:rPr lang="en-US" baseline="0" dirty="0"/>
              <a:t> where the “element” data matches on the first 8 characters.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235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But what about when new requirements are added?</a:t>
            </a:r>
          </a:p>
          <a:p>
            <a:r>
              <a:rPr lang="en-US" baseline="0" dirty="0"/>
              <a:t>The code gets pretty unreadable.</a:t>
            </a:r>
          </a:p>
          <a:p>
            <a:r>
              <a:rPr lang="en-US" baseline="0" dirty="0"/>
              <a:t>There must be an easier way!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388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Thankfully,</a:t>
            </a:r>
            <a:r>
              <a:rPr lang="en-US" baseline="0" dirty="0"/>
              <a:t> since this is just a dataset… I can add a WHERE-clause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634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is</a:t>
            </a:r>
            <a:r>
              <a:rPr lang="en-US" baseline="0" dirty="0"/>
              <a:t> to show that the datatype of the “</a:t>
            </a:r>
            <a:r>
              <a:rPr lang="en-US" baseline="0" dirty="0" err="1"/>
              <a:t>PropertyName</a:t>
            </a:r>
            <a:r>
              <a:rPr lang="en-US" baseline="0" dirty="0"/>
              <a:t>” column – generated after an UNPIVOT – is an </a:t>
            </a:r>
            <a:r>
              <a:rPr lang="en-US" baseline="0" dirty="0" err="1"/>
              <a:t>nvarchar</a:t>
            </a:r>
            <a:r>
              <a:rPr lang="en-US" baseline="0" dirty="0"/>
              <a:t>(128).</a:t>
            </a:r>
          </a:p>
          <a:p>
            <a:r>
              <a:rPr lang="en-US" baseline="0" dirty="0"/>
              <a:t>This makes sense since column names have a limit of 128 characters.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6620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have to convert your datetime values to string for the purposes of unpivot,</a:t>
            </a:r>
          </a:p>
          <a:p>
            <a:r>
              <a:rPr lang="en-US" dirty="0"/>
              <a:t>you may want to use the </a:t>
            </a:r>
            <a:r>
              <a:rPr lang="en-US" b="1" dirty="0"/>
              <a:t>Convert</a:t>
            </a:r>
            <a:r>
              <a:rPr lang="en-US" dirty="0"/>
              <a:t> function’s third parameter to preserve the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206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I told you that Microsoft has already provided a way</a:t>
            </a:r>
            <a:r>
              <a:rPr lang="en-US" baseline="0" dirty="0"/>
              <a:t> to make this easier?</a:t>
            </a:r>
          </a:p>
          <a:p>
            <a:r>
              <a:rPr lang="en-US" baseline="0" dirty="0"/>
              <a:t>And thankfully, there is no additional product you have to buy.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94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pivot is a theoretical</a:t>
            </a:r>
            <a:r>
              <a:rPr lang="en-US" baseline="0" dirty="0"/>
              <a:t> point or set of points that stay stationary while something rotates or spins about it.</a:t>
            </a:r>
          </a:p>
          <a:p>
            <a:r>
              <a:rPr lang="en-US" baseline="0" dirty="0"/>
              <a:t>Some example motions are a see-saw, a door hinge,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413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example</a:t>
            </a:r>
            <a:r>
              <a:rPr lang="en-US" baseline="0" dirty="0"/>
              <a:t> of the wrench turning a bolt will be used for demonstrative purposes against data.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790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</a:t>
            </a:r>
            <a:r>
              <a:rPr lang="en-US" baseline="0" dirty="0"/>
              <a:t> </a:t>
            </a:r>
            <a:r>
              <a:rPr lang="en-US" dirty="0"/>
              <a:t>oversimplified demonstration, what if I could</a:t>
            </a:r>
            <a:r>
              <a:rPr lang="en-US" baseline="0" dirty="0"/>
              <a:t> take a wrench and rotate that data?</a:t>
            </a:r>
          </a:p>
          <a:p>
            <a:r>
              <a:rPr lang="en-US" baseline="0" dirty="0"/>
              <a:t>Look how we get more columns, and fewer rows.</a:t>
            </a:r>
          </a:p>
          <a:p>
            <a:r>
              <a:rPr lang="en-US" baseline="0" dirty="0"/>
              <a:t>This is not quite the result, but the rotation will be helpful to explain later.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37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5.jpe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4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3.emf"/><Relationship Id="rId9" Type="http://schemas.openxmlformats.org/officeDocument/2006/relationships/image" Target="../media/image10.png"/><Relationship Id="rId14" Type="http://schemas.openxmlformats.org/officeDocument/2006/relationships/image" Target="../media/image15.jpeg"/><Relationship Id="rId22" Type="http://schemas.openxmlformats.org/officeDocument/2006/relationships/image" Target="../media/image2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55FE1-EAF3-C15B-6058-14CE4B0735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4E4247-44EE-6127-ED95-A61B080CFF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F0601-A3E8-9720-4B90-74DC89D2B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AD6BF-4182-1697-D079-51DF735F9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7D275-76C5-825D-E620-DB247B860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35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4C8DF-FA56-35A6-F794-A3A9574B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AAA53A-7E3E-1C53-3F0E-EBB754E0C8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00313-597D-57A8-F46E-01548D02D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E6021-18BB-E1B7-D56E-0A0AEAB1A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86B0B-F004-F7FD-96C3-EC75863F7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80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15C793-835A-DDCC-B076-B9F83406FC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6FD993-1F5A-4199-50D6-D99BCAB6D3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46DDD-AB9A-9058-7C6E-8198A36A2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E3B8D-A1D3-B76F-38FD-18993A92D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46A49-9D91-24D8-0A77-1461A6C2D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498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1">
            <a:extLst>
              <a:ext uri="{FF2B5EF4-FFF2-40B4-BE49-F238E27FC236}">
                <a16:creationId xmlns:a16="http://schemas.microsoft.com/office/drawing/2014/main" id="{FC782319-62B5-4043-BE69-E3C948611E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838990EC-8DDE-4B70-A3EA-D7056E7C001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2A91A654-E83E-4D78-B5DB-6EC9802206A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E7384EC0-4A3C-4EDA-9D06-896D1BF8BC1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2963F38-1105-4812-92EE-3180170B8D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541" y="310289"/>
            <a:ext cx="7645971" cy="1063486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1327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onsor Slide - Always Inclu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 descr="A close up of a logo&#10;&#10;Description automatically generated">
            <a:extLst>
              <a:ext uri="{FF2B5EF4-FFF2-40B4-BE49-F238E27FC236}">
                <a16:creationId xmlns:a16="http://schemas.microsoft.com/office/drawing/2014/main" id="{A093DAEB-46EC-F281-CEDB-B386797E78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914" y="4303575"/>
            <a:ext cx="1924272" cy="6253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2D38D8-ED88-4C89-BC7A-C5D9E7F2C1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296" y="128181"/>
            <a:ext cx="1875708" cy="8647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3F2A8B-40F2-45D9-812D-E7E3A7DF8D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2DB329-810F-4F59-B70D-E045D2C6C5FC}"/>
              </a:ext>
            </a:extLst>
          </p:cNvPr>
          <p:cNvSpPr txBox="1"/>
          <p:nvPr userDrawn="1"/>
        </p:nvSpPr>
        <p:spPr>
          <a:xfrm>
            <a:off x="35509" y="730693"/>
            <a:ext cx="100738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Thank you to ALL of our sponsors! - Be sure to stop by all tables!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7D2FA3-2116-4386-A581-63986415A76B}"/>
              </a:ext>
            </a:extLst>
          </p:cNvPr>
          <p:cNvSpPr txBox="1"/>
          <p:nvPr userDrawn="1"/>
        </p:nvSpPr>
        <p:spPr>
          <a:xfrm>
            <a:off x="11074668" y="3522732"/>
            <a:ext cx="1120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Silver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4D34E-D493-4B03-A56E-BAFC141F2F93}"/>
              </a:ext>
            </a:extLst>
          </p:cNvPr>
          <p:cNvSpPr txBox="1"/>
          <p:nvPr userDrawn="1"/>
        </p:nvSpPr>
        <p:spPr>
          <a:xfrm>
            <a:off x="7306564" y="5961929"/>
            <a:ext cx="1323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In-Kind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5A2C5FE-E21C-4787-9915-7AB4AF02012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264" y="6403416"/>
            <a:ext cx="1525113" cy="3247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25B006C-A891-446E-B5CC-7291B0F16EB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27" y="255320"/>
            <a:ext cx="4091797" cy="56913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84B8908-E4F2-44DB-ABE1-A17625A2634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375" y="6481666"/>
            <a:ext cx="1212739" cy="219809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6A1D68F3-7CD2-4387-81DE-94AB14045170}"/>
              </a:ext>
            </a:extLst>
          </p:cNvPr>
          <p:cNvSpPr/>
          <p:nvPr userDrawn="1"/>
        </p:nvSpPr>
        <p:spPr>
          <a:xfrm>
            <a:off x="9143354" y="3522251"/>
            <a:ext cx="3002573" cy="3207567"/>
          </a:xfrm>
          <a:custGeom>
            <a:avLst/>
            <a:gdLst>
              <a:gd name="connsiteX0" fmla="*/ 0 w 3002573"/>
              <a:gd name="connsiteY0" fmla="*/ 0 h 3207567"/>
              <a:gd name="connsiteX1" fmla="*/ 470403 w 3002573"/>
              <a:gd name="connsiteY1" fmla="*/ 0 h 3207567"/>
              <a:gd name="connsiteX2" fmla="*/ 880755 w 3002573"/>
              <a:gd name="connsiteY2" fmla="*/ 0 h 3207567"/>
              <a:gd name="connsiteX3" fmla="*/ 1441235 w 3002573"/>
              <a:gd name="connsiteY3" fmla="*/ 0 h 3207567"/>
              <a:gd name="connsiteX4" fmla="*/ 1911638 w 3002573"/>
              <a:gd name="connsiteY4" fmla="*/ 0 h 3207567"/>
              <a:gd name="connsiteX5" fmla="*/ 2382041 w 3002573"/>
              <a:gd name="connsiteY5" fmla="*/ 0 h 3207567"/>
              <a:gd name="connsiteX6" fmla="*/ 3002573 w 3002573"/>
              <a:gd name="connsiteY6" fmla="*/ 0 h 3207567"/>
              <a:gd name="connsiteX7" fmla="*/ 3002573 w 3002573"/>
              <a:gd name="connsiteY7" fmla="*/ 470443 h 3207567"/>
              <a:gd name="connsiteX8" fmla="*/ 3002573 w 3002573"/>
              <a:gd name="connsiteY8" fmla="*/ 1005038 h 3207567"/>
              <a:gd name="connsiteX9" fmla="*/ 3002573 w 3002573"/>
              <a:gd name="connsiteY9" fmla="*/ 1475481 h 3207567"/>
              <a:gd name="connsiteX10" fmla="*/ 3002573 w 3002573"/>
              <a:gd name="connsiteY10" fmla="*/ 1945924 h 3207567"/>
              <a:gd name="connsiteX11" fmla="*/ 3002573 w 3002573"/>
              <a:gd name="connsiteY11" fmla="*/ 2480518 h 3207567"/>
              <a:gd name="connsiteX12" fmla="*/ 3002573 w 3002573"/>
              <a:gd name="connsiteY12" fmla="*/ 3207567 h 3207567"/>
              <a:gd name="connsiteX13" fmla="*/ 2592221 w 3002573"/>
              <a:gd name="connsiteY13" fmla="*/ 3207567 h 3207567"/>
              <a:gd name="connsiteX14" fmla="*/ 2031741 w 3002573"/>
              <a:gd name="connsiteY14" fmla="*/ 3207567 h 3207567"/>
              <a:gd name="connsiteX15" fmla="*/ 1591364 w 3002573"/>
              <a:gd name="connsiteY15" fmla="*/ 3207567 h 3207567"/>
              <a:gd name="connsiteX16" fmla="*/ 1090935 w 3002573"/>
              <a:gd name="connsiteY16" fmla="*/ 3207567 h 3207567"/>
              <a:gd name="connsiteX17" fmla="*/ 530455 w 3002573"/>
              <a:gd name="connsiteY17" fmla="*/ 3207567 h 3207567"/>
              <a:gd name="connsiteX18" fmla="*/ 0 w 3002573"/>
              <a:gd name="connsiteY18" fmla="*/ 3207567 h 3207567"/>
              <a:gd name="connsiteX19" fmla="*/ 0 w 3002573"/>
              <a:gd name="connsiteY19" fmla="*/ 2769200 h 3207567"/>
              <a:gd name="connsiteX20" fmla="*/ 0 w 3002573"/>
              <a:gd name="connsiteY20" fmla="*/ 2298756 h 3207567"/>
              <a:gd name="connsiteX21" fmla="*/ 0 w 3002573"/>
              <a:gd name="connsiteY21" fmla="*/ 1796238 h 3207567"/>
              <a:gd name="connsiteX22" fmla="*/ 0 w 3002573"/>
              <a:gd name="connsiteY22" fmla="*/ 1197492 h 3207567"/>
              <a:gd name="connsiteX23" fmla="*/ 0 w 3002573"/>
              <a:gd name="connsiteY23" fmla="*/ 662897 h 3207567"/>
              <a:gd name="connsiteX24" fmla="*/ 0 w 3002573"/>
              <a:gd name="connsiteY24" fmla="*/ 0 h 3207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002573" h="3207567" extrusionOk="0">
                <a:moveTo>
                  <a:pt x="0" y="0"/>
                </a:moveTo>
                <a:cubicBezTo>
                  <a:pt x="184008" y="-21397"/>
                  <a:pt x="336386" y="27187"/>
                  <a:pt x="470403" y="0"/>
                </a:cubicBezTo>
                <a:cubicBezTo>
                  <a:pt x="604420" y="-27187"/>
                  <a:pt x="767522" y="34255"/>
                  <a:pt x="880755" y="0"/>
                </a:cubicBezTo>
                <a:cubicBezTo>
                  <a:pt x="993988" y="-34255"/>
                  <a:pt x="1252460" y="65803"/>
                  <a:pt x="1441235" y="0"/>
                </a:cubicBezTo>
                <a:cubicBezTo>
                  <a:pt x="1630010" y="-65803"/>
                  <a:pt x="1726349" y="21073"/>
                  <a:pt x="1911638" y="0"/>
                </a:cubicBezTo>
                <a:cubicBezTo>
                  <a:pt x="2096927" y="-21073"/>
                  <a:pt x="2225169" y="22939"/>
                  <a:pt x="2382041" y="0"/>
                </a:cubicBezTo>
                <a:cubicBezTo>
                  <a:pt x="2538913" y="-22939"/>
                  <a:pt x="2852285" y="9321"/>
                  <a:pt x="3002573" y="0"/>
                </a:cubicBezTo>
                <a:cubicBezTo>
                  <a:pt x="3004280" y="168736"/>
                  <a:pt x="2970808" y="266507"/>
                  <a:pt x="3002573" y="470443"/>
                </a:cubicBezTo>
                <a:cubicBezTo>
                  <a:pt x="3034338" y="674379"/>
                  <a:pt x="2945636" y="816109"/>
                  <a:pt x="3002573" y="1005038"/>
                </a:cubicBezTo>
                <a:cubicBezTo>
                  <a:pt x="3059510" y="1193968"/>
                  <a:pt x="2967483" y="1356980"/>
                  <a:pt x="3002573" y="1475481"/>
                </a:cubicBezTo>
                <a:cubicBezTo>
                  <a:pt x="3037663" y="1593982"/>
                  <a:pt x="2971284" y="1749001"/>
                  <a:pt x="3002573" y="1945924"/>
                </a:cubicBezTo>
                <a:cubicBezTo>
                  <a:pt x="3033862" y="2142847"/>
                  <a:pt x="2984362" y="2334819"/>
                  <a:pt x="3002573" y="2480518"/>
                </a:cubicBezTo>
                <a:cubicBezTo>
                  <a:pt x="3020784" y="2626217"/>
                  <a:pt x="2916202" y="3015761"/>
                  <a:pt x="3002573" y="3207567"/>
                </a:cubicBezTo>
                <a:cubicBezTo>
                  <a:pt x="2871994" y="3250461"/>
                  <a:pt x="2681411" y="3160547"/>
                  <a:pt x="2592221" y="3207567"/>
                </a:cubicBezTo>
                <a:cubicBezTo>
                  <a:pt x="2503031" y="3254587"/>
                  <a:pt x="2149757" y="3183958"/>
                  <a:pt x="2031741" y="3207567"/>
                </a:cubicBezTo>
                <a:cubicBezTo>
                  <a:pt x="1913725" y="3231176"/>
                  <a:pt x="1748497" y="3158237"/>
                  <a:pt x="1591364" y="3207567"/>
                </a:cubicBezTo>
                <a:cubicBezTo>
                  <a:pt x="1434231" y="3256897"/>
                  <a:pt x="1241726" y="3151808"/>
                  <a:pt x="1090935" y="3207567"/>
                </a:cubicBezTo>
                <a:cubicBezTo>
                  <a:pt x="940144" y="3263326"/>
                  <a:pt x="731295" y="3169260"/>
                  <a:pt x="530455" y="3207567"/>
                </a:cubicBezTo>
                <a:cubicBezTo>
                  <a:pt x="329615" y="3245874"/>
                  <a:pt x="139521" y="3168387"/>
                  <a:pt x="0" y="3207567"/>
                </a:cubicBezTo>
                <a:cubicBezTo>
                  <a:pt x="-32438" y="3108208"/>
                  <a:pt x="37993" y="2897058"/>
                  <a:pt x="0" y="2769200"/>
                </a:cubicBezTo>
                <a:cubicBezTo>
                  <a:pt x="-37993" y="2641342"/>
                  <a:pt x="32093" y="2514143"/>
                  <a:pt x="0" y="2298756"/>
                </a:cubicBezTo>
                <a:cubicBezTo>
                  <a:pt x="-32093" y="2083369"/>
                  <a:pt x="38635" y="2042944"/>
                  <a:pt x="0" y="1796238"/>
                </a:cubicBezTo>
                <a:cubicBezTo>
                  <a:pt x="-38635" y="1549532"/>
                  <a:pt x="11302" y="1357137"/>
                  <a:pt x="0" y="1197492"/>
                </a:cubicBezTo>
                <a:cubicBezTo>
                  <a:pt x="-11302" y="1037847"/>
                  <a:pt x="32712" y="842547"/>
                  <a:pt x="0" y="662897"/>
                </a:cubicBezTo>
                <a:cubicBezTo>
                  <a:pt x="-32712" y="483247"/>
                  <a:pt x="67732" y="176899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0C0C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42A3693-7B0F-4200-BC62-7C3C7D13D5E5}"/>
              </a:ext>
            </a:extLst>
          </p:cNvPr>
          <p:cNvSpPr/>
          <p:nvPr userDrawn="1"/>
        </p:nvSpPr>
        <p:spPr>
          <a:xfrm>
            <a:off x="7306564" y="5980560"/>
            <a:ext cx="1429333" cy="794526"/>
          </a:xfrm>
          <a:custGeom>
            <a:avLst/>
            <a:gdLst>
              <a:gd name="connsiteX0" fmla="*/ 0 w 1429333"/>
              <a:gd name="connsiteY0" fmla="*/ 0 h 794526"/>
              <a:gd name="connsiteX1" fmla="*/ 462151 w 1429333"/>
              <a:gd name="connsiteY1" fmla="*/ 0 h 794526"/>
              <a:gd name="connsiteX2" fmla="*/ 895715 w 1429333"/>
              <a:gd name="connsiteY2" fmla="*/ 0 h 794526"/>
              <a:gd name="connsiteX3" fmla="*/ 1429333 w 1429333"/>
              <a:gd name="connsiteY3" fmla="*/ 0 h 794526"/>
              <a:gd name="connsiteX4" fmla="*/ 1429333 w 1429333"/>
              <a:gd name="connsiteY4" fmla="*/ 389318 h 794526"/>
              <a:gd name="connsiteX5" fmla="*/ 1429333 w 1429333"/>
              <a:gd name="connsiteY5" fmla="*/ 794526 h 794526"/>
              <a:gd name="connsiteX6" fmla="*/ 981475 w 1429333"/>
              <a:gd name="connsiteY6" fmla="*/ 794526 h 794526"/>
              <a:gd name="connsiteX7" fmla="*/ 533618 w 1429333"/>
              <a:gd name="connsiteY7" fmla="*/ 794526 h 794526"/>
              <a:gd name="connsiteX8" fmla="*/ 0 w 1429333"/>
              <a:gd name="connsiteY8" fmla="*/ 794526 h 794526"/>
              <a:gd name="connsiteX9" fmla="*/ 0 w 1429333"/>
              <a:gd name="connsiteY9" fmla="*/ 421099 h 794526"/>
              <a:gd name="connsiteX10" fmla="*/ 0 w 1429333"/>
              <a:gd name="connsiteY10" fmla="*/ 0 h 794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29333" h="794526" extrusionOk="0">
                <a:moveTo>
                  <a:pt x="0" y="0"/>
                </a:moveTo>
                <a:cubicBezTo>
                  <a:pt x="163022" y="-32499"/>
                  <a:pt x="297474" y="3432"/>
                  <a:pt x="462151" y="0"/>
                </a:cubicBezTo>
                <a:cubicBezTo>
                  <a:pt x="626828" y="-3432"/>
                  <a:pt x="774994" y="6955"/>
                  <a:pt x="895715" y="0"/>
                </a:cubicBezTo>
                <a:cubicBezTo>
                  <a:pt x="1016436" y="-6955"/>
                  <a:pt x="1291854" y="61360"/>
                  <a:pt x="1429333" y="0"/>
                </a:cubicBezTo>
                <a:cubicBezTo>
                  <a:pt x="1437979" y="99516"/>
                  <a:pt x="1404227" y="258798"/>
                  <a:pt x="1429333" y="389318"/>
                </a:cubicBezTo>
                <a:cubicBezTo>
                  <a:pt x="1454439" y="519838"/>
                  <a:pt x="1414146" y="710521"/>
                  <a:pt x="1429333" y="794526"/>
                </a:cubicBezTo>
                <a:cubicBezTo>
                  <a:pt x="1239687" y="838978"/>
                  <a:pt x="1157492" y="792415"/>
                  <a:pt x="981475" y="794526"/>
                </a:cubicBezTo>
                <a:cubicBezTo>
                  <a:pt x="805458" y="796637"/>
                  <a:pt x="696509" y="749537"/>
                  <a:pt x="533618" y="794526"/>
                </a:cubicBezTo>
                <a:cubicBezTo>
                  <a:pt x="370727" y="839515"/>
                  <a:pt x="112865" y="757686"/>
                  <a:pt x="0" y="794526"/>
                </a:cubicBezTo>
                <a:cubicBezTo>
                  <a:pt x="-3750" y="620550"/>
                  <a:pt x="28993" y="507127"/>
                  <a:pt x="0" y="421099"/>
                </a:cubicBezTo>
                <a:cubicBezTo>
                  <a:pt x="-28993" y="335071"/>
                  <a:pt x="48364" y="85890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C07CB6A-7888-C299-CBCC-A4B152F6F65C}"/>
              </a:ext>
            </a:extLst>
          </p:cNvPr>
          <p:cNvSpPr/>
          <p:nvPr userDrawn="1"/>
        </p:nvSpPr>
        <p:spPr>
          <a:xfrm>
            <a:off x="1540042" y="6027452"/>
            <a:ext cx="4819318" cy="736492"/>
          </a:xfrm>
          <a:custGeom>
            <a:avLst/>
            <a:gdLst>
              <a:gd name="connsiteX0" fmla="*/ 0 w 4819318"/>
              <a:gd name="connsiteY0" fmla="*/ 0 h 736492"/>
              <a:gd name="connsiteX1" fmla="*/ 487287 w 4819318"/>
              <a:gd name="connsiteY1" fmla="*/ 0 h 736492"/>
              <a:gd name="connsiteX2" fmla="*/ 878187 w 4819318"/>
              <a:gd name="connsiteY2" fmla="*/ 0 h 736492"/>
              <a:gd name="connsiteX3" fmla="*/ 1510053 w 4819318"/>
              <a:gd name="connsiteY3" fmla="*/ 0 h 736492"/>
              <a:gd name="connsiteX4" fmla="*/ 1997340 w 4819318"/>
              <a:gd name="connsiteY4" fmla="*/ 0 h 736492"/>
              <a:gd name="connsiteX5" fmla="*/ 2484626 w 4819318"/>
              <a:gd name="connsiteY5" fmla="*/ 0 h 736492"/>
              <a:gd name="connsiteX6" fmla="*/ 3116492 w 4819318"/>
              <a:gd name="connsiteY6" fmla="*/ 0 h 736492"/>
              <a:gd name="connsiteX7" fmla="*/ 3555586 w 4819318"/>
              <a:gd name="connsiteY7" fmla="*/ 0 h 736492"/>
              <a:gd name="connsiteX8" fmla="*/ 4187452 w 4819318"/>
              <a:gd name="connsiteY8" fmla="*/ 0 h 736492"/>
              <a:gd name="connsiteX9" fmla="*/ 4819318 w 4819318"/>
              <a:gd name="connsiteY9" fmla="*/ 0 h 736492"/>
              <a:gd name="connsiteX10" fmla="*/ 4819318 w 4819318"/>
              <a:gd name="connsiteY10" fmla="*/ 368246 h 736492"/>
              <a:gd name="connsiteX11" fmla="*/ 4819318 w 4819318"/>
              <a:gd name="connsiteY11" fmla="*/ 736492 h 736492"/>
              <a:gd name="connsiteX12" fmla="*/ 4235645 w 4819318"/>
              <a:gd name="connsiteY12" fmla="*/ 736492 h 736492"/>
              <a:gd name="connsiteX13" fmla="*/ 3603779 w 4819318"/>
              <a:gd name="connsiteY13" fmla="*/ 736492 h 736492"/>
              <a:gd name="connsiteX14" fmla="*/ 2971913 w 4819318"/>
              <a:gd name="connsiteY14" fmla="*/ 736492 h 736492"/>
              <a:gd name="connsiteX15" fmla="*/ 2532819 w 4819318"/>
              <a:gd name="connsiteY15" fmla="*/ 736492 h 736492"/>
              <a:gd name="connsiteX16" fmla="*/ 1997340 w 4819318"/>
              <a:gd name="connsiteY16" fmla="*/ 736492 h 736492"/>
              <a:gd name="connsiteX17" fmla="*/ 1365473 w 4819318"/>
              <a:gd name="connsiteY17" fmla="*/ 736492 h 736492"/>
              <a:gd name="connsiteX18" fmla="*/ 829994 w 4819318"/>
              <a:gd name="connsiteY18" fmla="*/ 736492 h 736492"/>
              <a:gd name="connsiteX19" fmla="*/ 0 w 4819318"/>
              <a:gd name="connsiteY19" fmla="*/ 736492 h 736492"/>
              <a:gd name="connsiteX20" fmla="*/ 0 w 4819318"/>
              <a:gd name="connsiteY20" fmla="*/ 382976 h 736492"/>
              <a:gd name="connsiteX21" fmla="*/ 0 w 4819318"/>
              <a:gd name="connsiteY21" fmla="*/ 0 h 736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19318" h="736492" extrusionOk="0">
                <a:moveTo>
                  <a:pt x="0" y="0"/>
                </a:moveTo>
                <a:cubicBezTo>
                  <a:pt x="139204" y="-7875"/>
                  <a:pt x="298459" y="29722"/>
                  <a:pt x="487287" y="0"/>
                </a:cubicBezTo>
                <a:cubicBezTo>
                  <a:pt x="676115" y="-29722"/>
                  <a:pt x="751606" y="20633"/>
                  <a:pt x="878187" y="0"/>
                </a:cubicBezTo>
                <a:cubicBezTo>
                  <a:pt x="1004768" y="-20633"/>
                  <a:pt x="1206060" y="20227"/>
                  <a:pt x="1510053" y="0"/>
                </a:cubicBezTo>
                <a:cubicBezTo>
                  <a:pt x="1814046" y="-20227"/>
                  <a:pt x="1879376" y="47465"/>
                  <a:pt x="1997340" y="0"/>
                </a:cubicBezTo>
                <a:cubicBezTo>
                  <a:pt x="2115304" y="-47465"/>
                  <a:pt x="2357518" y="43862"/>
                  <a:pt x="2484626" y="0"/>
                </a:cubicBezTo>
                <a:cubicBezTo>
                  <a:pt x="2611734" y="-43862"/>
                  <a:pt x="2961275" y="69464"/>
                  <a:pt x="3116492" y="0"/>
                </a:cubicBezTo>
                <a:cubicBezTo>
                  <a:pt x="3271709" y="-69464"/>
                  <a:pt x="3397331" y="17181"/>
                  <a:pt x="3555586" y="0"/>
                </a:cubicBezTo>
                <a:cubicBezTo>
                  <a:pt x="3713841" y="-17181"/>
                  <a:pt x="3934006" y="48686"/>
                  <a:pt x="4187452" y="0"/>
                </a:cubicBezTo>
                <a:cubicBezTo>
                  <a:pt x="4440898" y="-48686"/>
                  <a:pt x="4686539" y="22090"/>
                  <a:pt x="4819318" y="0"/>
                </a:cubicBezTo>
                <a:cubicBezTo>
                  <a:pt x="4838020" y="179212"/>
                  <a:pt x="4790607" y="270757"/>
                  <a:pt x="4819318" y="368246"/>
                </a:cubicBezTo>
                <a:cubicBezTo>
                  <a:pt x="4848029" y="465735"/>
                  <a:pt x="4793909" y="602689"/>
                  <a:pt x="4819318" y="736492"/>
                </a:cubicBezTo>
                <a:cubicBezTo>
                  <a:pt x="4628437" y="753639"/>
                  <a:pt x="4431507" y="684546"/>
                  <a:pt x="4235645" y="736492"/>
                </a:cubicBezTo>
                <a:cubicBezTo>
                  <a:pt x="4039783" y="788438"/>
                  <a:pt x="3897384" y="703298"/>
                  <a:pt x="3603779" y="736492"/>
                </a:cubicBezTo>
                <a:cubicBezTo>
                  <a:pt x="3310174" y="769686"/>
                  <a:pt x="3120065" y="702063"/>
                  <a:pt x="2971913" y="736492"/>
                </a:cubicBezTo>
                <a:cubicBezTo>
                  <a:pt x="2823761" y="770921"/>
                  <a:pt x="2703532" y="734354"/>
                  <a:pt x="2532819" y="736492"/>
                </a:cubicBezTo>
                <a:cubicBezTo>
                  <a:pt x="2362106" y="738630"/>
                  <a:pt x="2213636" y="713097"/>
                  <a:pt x="1997340" y="736492"/>
                </a:cubicBezTo>
                <a:cubicBezTo>
                  <a:pt x="1781044" y="759887"/>
                  <a:pt x="1657541" y="695579"/>
                  <a:pt x="1365473" y="736492"/>
                </a:cubicBezTo>
                <a:cubicBezTo>
                  <a:pt x="1073405" y="777405"/>
                  <a:pt x="1004200" y="691250"/>
                  <a:pt x="829994" y="736492"/>
                </a:cubicBezTo>
                <a:cubicBezTo>
                  <a:pt x="655788" y="781734"/>
                  <a:pt x="346669" y="725353"/>
                  <a:pt x="0" y="736492"/>
                </a:cubicBezTo>
                <a:cubicBezTo>
                  <a:pt x="-35500" y="605788"/>
                  <a:pt x="21262" y="538916"/>
                  <a:pt x="0" y="382976"/>
                </a:cubicBezTo>
                <a:cubicBezTo>
                  <a:pt x="-21262" y="227036"/>
                  <a:pt x="2675" y="188383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178E610-9B6A-5835-358D-8DC4B09BEE42}"/>
              </a:ext>
            </a:extLst>
          </p:cNvPr>
          <p:cNvSpPr txBox="1"/>
          <p:nvPr userDrawn="1"/>
        </p:nvSpPr>
        <p:spPr>
          <a:xfrm>
            <a:off x="1487092" y="5951672"/>
            <a:ext cx="1318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Bronze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0BA500-97A6-707C-9F45-04C9D88C8325}"/>
              </a:ext>
            </a:extLst>
          </p:cNvPr>
          <p:cNvSpPr txBox="1"/>
          <p:nvPr userDrawn="1"/>
        </p:nvSpPr>
        <p:spPr>
          <a:xfrm>
            <a:off x="5505933" y="1099522"/>
            <a:ext cx="19912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AI Platinum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E4924C-B135-2DF8-ACED-0758E336B8AA}"/>
              </a:ext>
            </a:extLst>
          </p:cNvPr>
          <p:cNvSpPr/>
          <p:nvPr userDrawn="1"/>
        </p:nvSpPr>
        <p:spPr>
          <a:xfrm>
            <a:off x="1286017" y="1176291"/>
            <a:ext cx="6137452" cy="1503067"/>
          </a:xfrm>
          <a:custGeom>
            <a:avLst/>
            <a:gdLst>
              <a:gd name="connsiteX0" fmla="*/ 0 w 6137452"/>
              <a:gd name="connsiteY0" fmla="*/ 0 h 1503067"/>
              <a:gd name="connsiteX1" fmla="*/ 496576 w 6137452"/>
              <a:gd name="connsiteY1" fmla="*/ 0 h 1503067"/>
              <a:gd name="connsiteX2" fmla="*/ 870402 w 6137452"/>
              <a:gd name="connsiteY2" fmla="*/ 0 h 1503067"/>
              <a:gd name="connsiteX3" fmla="*/ 1551102 w 6137452"/>
              <a:gd name="connsiteY3" fmla="*/ 0 h 1503067"/>
              <a:gd name="connsiteX4" fmla="*/ 2047677 w 6137452"/>
              <a:gd name="connsiteY4" fmla="*/ 0 h 1503067"/>
              <a:gd name="connsiteX5" fmla="*/ 2544253 w 6137452"/>
              <a:gd name="connsiteY5" fmla="*/ 0 h 1503067"/>
              <a:gd name="connsiteX6" fmla="*/ 3224952 w 6137452"/>
              <a:gd name="connsiteY6" fmla="*/ 0 h 1503067"/>
              <a:gd name="connsiteX7" fmla="*/ 3660153 w 6137452"/>
              <a:gd name="connsiteY7" fmla="*/ 0 h 1503067"/>
              <a:gd name="connsiteX8" fmla="*/ 4340852 w 6137452"/>
              <a:gd name="connsiteY8" fmla="*/ 0 h 1503067"/>
              <a:gd name="connsiteX9" fmla="*/ 5021552 w 6137452"/>
              <a:gd name="connsiteY9" fmla="*/ 0 h 1503067"/>
              <a:gd name="connsiteX10" fmla="*/ 5579502 w 6137452"/>
              <a:gd name="connsiteY10" fmla="*/ 0 h 1503067"/>
              <a:gd name="connsiteX11" fmla="*/ 6137452 w 6137452"/>
              <a:gd name="connsiteY11" fmla="*/ 0 h 1503067"/>
              <a:gd name="connsiteX12" fmla="*/ 6137452 w 6137452"/>
              <a:gd name="connsiteY12" fmla="*/ 485992 h 1503067"/>
              <a:gd name="connsiteX13" fmla="*/ 6137452 w 6137452"/>
              <a:gd name="connsiteY13" fmla="*/ 941922 h 1503067"/>
              <a:gd name="connsiteX14" fmla="*/ 6137452 w 6137452"/>
              <a:gd name="connsiteY14" fmla="*/ 1503067 h 1503067"/>
              <a:gd name="connsiteX15" fmla="*/ 5579502 w 6137452"/>
              <a:gd name="connsiteY15" fmla="*/ 1503067 h 1503067"/>
              <a:gd name="connsiteX16" fmla="*/ 5021552 w 6137452"/>
              <a:gd name="connsiteY16" fmla="*/ 1503067 h 1503067"/>
              <a:gd name="connsiteX17" fmla="*/ 4340852 w 6137452"/>
              <a:gd name="connsiteY17" fmla="*/ 1503067 h 1503067"/>
              <a:gd name="connsiteX18" fmla="*/ 3782902 w 6137452"/>
              <a:gd name="connsiteY18" fmla="*/ 1503067 h 1503067"/>
              <a:gd name="connsiteX19" fmla="*/ 3409076 w 6137452"/>
              <a:gd name="connsiteY19" fmla="*/ 1503067 h 1503067"/>
              <a:gd name="connsiteX20" fmla="*/ 2973874 w 6137452"/>
              <a:gd name="connsiteY20" fmla="*/ 1503067 h 1503067"/>
              <a:gd name="connsiteX21" fmla="*/ 2293175 w 6137452"/>
              <a:gd name="connsiteY21" fmla="*/ 1503067 h 1503067"/>
              <a:gd name="connsiteX22" fmla="*/ 1735225 w 6137452"/>
              <a:gd name="connsiteY22" fmla="*/ 1503067 h 1503067"/>
              <a:gd name="connsiteX23" fmla="*/ 1300024 w 6137452"/>
              <a:gd name="connsiteY23" fmla="*/ 1503067 h 1503067"/>
              <a:gd name="connsiteX24" fmla="*/ 742074 w 6137452"/>
              <a:gd name="connsiteY24" fmla="*/ 1503067 h 1503067"/>
              <a:gd name="connsiteX25" fmla="*/ 0 w 6137452"/>
              <a:gd name="connsiteY25" fmla="*/ 1503067 h 1503067"/>
              <a:gd name="connsiteX26" fmla="*/ 0 w 6137452"/>
              <a:gd name="connsiteY26" fmla="*/ 1047137 h 1503067"/>
              <a:gd name="connsiteX27" fmla="*/ 0 w 6137452"/>
              <a:gd name="connsiteY27" fmla="*/ 531084 h 1503067"/>
              <a:gd name="connsiteX28" fmla="*/ 0 w 6137452"/>
              <a:gd name="connsiteY28" fmla="*/ 0 h 1503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137452" h="1503067" extrusionOk="0">
                <a:moveTo>
                  <a:pt x="0" y="0"/>
                </a:moveTo>
                <a:cubicBezTo>
                  <a:pt x="192385" y="-13593"/>
                  <a:pt x="291911" y="22031"/>
                  <a:pt x="496576" y="0"/>
                </a:cubicBezTo>
                <a:cubicBezTo>
                  <a:pt x="701241" y="-22031"/>
                  <a:pt x="708131" y="1537"/>
                  <a:pt x="870402" y="0"/>
                </a:cubicBezTo>
                <a:cubicBezTo>
                  <a:pt x="1032673" y="-1537"/>
                  <a:pt x="1364707" y="10013"/>
                  <a:pt x="1551102" y="0"/>
                </a:cubicBezTo>
                <a:cubicBezTo>
                  <a:pt x="1737497" y="-10013"/>
                  <a:pt x="1824771" y="23382"/>
                  <a:pt x="2047677" y="0"/>
                </a:cubicBezTo>
                <a:cubicBezTo>
                  <a:pt x="2270583" y="-23382"/>
                  <a:pt x="2309112" y="50470"/>
                  <a:pt x="2544253" y="0"/>
                </a:cubicBezTo>
                <a:cubicBezTo>
                  <a:pt x="2779394" y="-50470"/>
                  <a:pt x="3060822" y="4932"/>
                  <a:pt x="3224952" y="0"/>
                </a:cubicBezTo>
                <a:cubicBezTo>
                  <a:pt x="3389082" y="-4932"/>
                  <a:pt x="3492770" y="14046"/>
                  <a:pt x="3660153" y="0"/>
                </a:cubicBezTo>
                <a:cubicBezTo>
                  <a:pt x="3827536" y="-14046"/>
                  <a:pt x="4135766" y="30382"/>
                  <a:pt x="4340852" y="0"/>
                </a:cubicBezTo>
                <a:cubicBezTo>
                  <a:pt x="4545938" y="-30382"/>
                  <a:pt x="4699485" y="25177"/>
                  <a:pt x="5021552" y="0"/>
                </a:cubicBezTo>
                <a:cubicBezTo>
                  <a:pt x="5343619" y="-25177"/>
                  <a:pt x="5363477" y="40369"/>
                  <a:pt x="5579502" y="0"/>
                </a:cubicBezTo>
                <a:cubicBezTo>
                  <a:pt x="5795527" y="-40369"/>
                  <a:pt x="6022882" y="43611"/>
                  <a:pt x="6137452" y="0"/>
                </a:cubicBezTo>
                <a:cubicBezTo>
                  <a:pt x="6168339" y="136627"/>
                  <a:pt x="6109363" y="252962"/>
                  <a:pt x="6137452" y="485992"/>
                </a:cubicBezTo>
                <a:cubicBezTo>
                  <a:pt x="6165541" y="719022"/>
                  <a:pt x="6097719" y="823335"/>
                  <a:pt x="6137452" y="941922"/>
                </a:cubicBezTo>
                <a:cubicBezTo>
                  <a:pt x="6177185" y="1060509"/>
                  <a:pt x="6072276" y="1361112"/>
                  <a:pt x="6137452" y="1503067"/>
                </a:cubicBezTo>
                <a:cubicBezTo>
                  <a:pt x="5899459" y="1550214"/>
                  <a:pt x="5804348" y="1461830"/>
                  <a:pt x="5579502" y="1503067"/>
                </a:cubicBezTo>
                <a:cubicBezTo>
                  <a:pt x="5354656" y="1544304"/>
                  <a:pt x="5222091" y="1497214"/>
                  <a:pt x="5021552" y="1503067"/>
                </a:cubicBezTo>
                <a:cubicBezTo>
                  <a:pt x="4821013" y="1508920"/>
                  <a:pt x="4599059" y="1492895"/>
                  <a:pt x="4340852" y="1503067"/>
                </a:cubicBezTo>
                <a:cubicBezTo>
                  <a:pt x="4082645" y="1513239"/>
                  <a:pt x="3963267" y="1472467"/>
                  <a:pt x="3782902" y="1503067"/>
                </a:cubicBezTo>
                <a:cubicBezTo>
                  <a:pt x="3602537" y="1533667"/>
                  <a:pt x="3529754" y="1497881"/>
                  <a:pt x="3409076" y="1503067"/>
                </a:cubicBezTo>
                <a:cubicBezTo>
                  <a:pt x="3288398" y="1508253"/>
                  <a:pt x="3165157" y="1470283"/>
                  <a:pt x="2973874" y="1503067"/>
                </a:cubicBezTo>
                <a:cubicBezTo>
                  <a:pt x="2782591" y="1535851"/>
                  <a:pt x="2571164" y="1464914"/>
                  <a:pt x="2293175" y="1503067"/>
                </a:cubicBezTo>
                <a:cubicBezTo>
                  <a:pt x="2015186" y="1541220"/>
                  <a:pt x="1947430" y="1437014"/>
                  <a:pt x="1735225" y="1503067"/>
                </a:cubicBezTo>
                <a:cubicBezTo>
                  <a:pt x="1523020" y="1569120"/>
                  <a:pt x="1432792" y="1478910"/>
                  <a:pt x="1300024" y="1503067"/>
                </a:cubicBezTo>
                <a:cubicBezTo>
                  <a:pt x="1167256" y="1527224"/>
                  <a:pt x="920943" y="1452095"/>
                  <a:pt x="742074" y="1503067"/>
                </a:cubicBezTo>
                <a:cubicBezTo>
                  <a:pt x="563205" y="1554039"/>
                  <a:pt x="244864" y="1460373"/>
                  <a:pt x="0" y="1503067"/>
                </a:cubicBezTo>
                <a:cubicBezTo>
                  <a:pt x="-26954" y="1305932"/>
                  <a:pt x="28631" y="1215163"/>
                  <a:pt x="0" y="1047137"/>
                </a:cubicBezTo>
                <a:cubicBezTo>
                  <a:pt x="-28631" y="879111"/>
                  <a:pt x="4996" y="669388"/>
                  <a:pt x="0" y="531084"/>
                </a:cubicBezTo>
                <a:cubicBezTo>
                  <a:pt x="-4996" y="392780"/>
                  <a:pt x="58886" y="213749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E5E4E2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A7D3D53B-D9BC-A269-1FC5-06D1354BE2B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627" y="6127307"/>
            <a:ext cx="1979495" cy="887224"/>
          </a:xfrm>
          <a:prstGeom prst="rect">
            <a:avLst/>
          </a:prstGeom>
        </p:spPr>
      </p:pic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69DC527E-3B94-3E64-EF93-14CD6823CA3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825" y="1531406"/>
            <a:ext cx="6073836" cy="1050774"/>
          </a:xfrm>
          <a:prstGeom prst="rect">
            <a:avLst/>
          </a:prstGeom>
        </p:spPr>
      </p:pic>
      <p:pic>
        <p:nvPicPr>
          <p:cNvPr id="23" name="Picture 22" descr="A purple and grey logo&#10;&#10;Description automatically generated">
            <a:extLst>
              <a:ext uri="{FF2B5EF4-FFF2-40B4-BE49-F238E27FC236}">
                <a16:creationId xmlns:a16="http://schemas.microsoft.com/office/drawing/2014/main" id="{C754E451-039C-E767-7933-67FDE4C38A0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560" y="4821007"/>
            <a:ext cx="1570767" cy="722029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FC078CD0-F8BA-3385-2015-A736AEA8CA2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367" y="6098498"/>
            <a:ext cx="2048819" cy="553750"/>
          </a:xfrm>
          <a:prstGeom prst="rect">
            <a:avLst/>
          </a:prstGeom>
        </p:spPr>
      </p:pic>
      <p:pic>
        <p:nvPicPr>
          <p:cNvPr id="35" name="Picture 3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B428D1-7570-868A-0E28-B69499BE70D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280" y="6390083"/>
            <a:ext cx="1525113" cy="326505"/>
          </a:xfrm>
          <a:prstGeom prst="rect">
            <a:avLst/>
          </a:prstGeom>
        </p:spPr>
      </p:pic>
      <p:pic>
        <p:nvPicPr>
          <p:cNvPr id="39" name="Picture 38" descr="A blue and pink logo&#10;&#10;Description automatically generated">
            <a:extLst>
              <a:ext uri="{FF2B5EF4-FFF2-40B4-BE49-F238E27FC236}">
                <a16:creationId xmlns:a16="http://schemas.microsoft.com/office/drawing/2014/main" id="{ACE87378-2A4C-84D4-F939-CCEC8B375D3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12" y="4097076"/>
            <a:ext cx="1963451" cy="1646159"/>
          </a:xfrm>
          <a:prstGeom prst="rect">
            <a:avLst/>
          </a:prstGeom>
        </p:spPr>
      </p:pic>
      <p:pic>
        <p:nvPicPr>
          <p:cNvPr id="49" name="Picture 48" descr="A blue and black logo&#10;&#10;Description automatically generated">
            <a:extLst>
              <a:ext uri="{FF2B5EF4-FFF2-40B4-BE49-F238E27FC236}">
                <a16:creationId xmlns:a16="http://schemas.microsoft.com/office/drawing/2014/main" id="{E767F839-5BFD-C7CB-D430-A83AF050AE4A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506" y="2718801"/>
            <a:ext cx="4312218" cy="1090658"/>
          </a:xfrm>
          <a:prstGeom prst="rect">
            <a:avLst/>
          </a:prstGeom>
        </p:spPr>
      </p:pic>
      <p:pic>
        <p:nvPicPr>
          <p:cNvPr id="55" name="Picture 54" descr="A black and orange logo&#10;&#10;Description automatically generated">
            <a:extLst>
              <a:ext uri="{FF2B5EF4-FFF2-40B4-BE49-F238E27FC236}">
                <a16:creationId xmlns:a16="http://schemas.microsoft.com/office/drawing/2014/main" id="{C7A430C6-E222-1A40-D551-D936EEA96D41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831" y="5595543"/>
            <a:ext cx="2358898" cy="608296"/>
          </a:xfrm>
          <a:prstGeom prst="rect">
            <a:avLst/>
          </a:prstGeom>
        </p:spPr>
      </p:pic>
      <p:pic>
        <p:nvPicPr>
          <p:cNvPr id="57" name="Picture 56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B994BF58-DDD9-EE7D-F209-EB9987813EC4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17" y="2875265"/>
            <a:ext cx="3759018" cy="1476032"/>
          </a:xfrm>
          <a:prstGeom prst="rect">
            <a:avLst/>
          </a:prstGeom>
        </p:spPr>
      </p:pic>
      <p:pic>
        <p:nvPicPr>
          <p:cNvPr id="59" name="Picture 5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181654B-3ACD-3D57-B4B7-1C048C7A133D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778" y="2410549"/>
            <a:ext cx="2768409" cy="819449"/>
          </a:xfrm>
          <a:prstGeom prst="rect">
            <a:avLst/>
          </a:prstGeom>
        </p:spPr>
      </p:pic>
      <p:pic>
        <p:nvPicPr>
          <p:cNvPr id="61" name="Picture 60" descr="A blue and white logo&#10;&#10;Description automatically generated">
            <a:extLst>
              <a:ext uri="{FF2B5EF4-FFF2-40B4-BE49-F238E27FC236}">
                <a16:creationId xmlns:a16="http://schemas.microsoft.com/office/drawing/2014/main" id="{D14C4AC2-33C7-3F45-EFE6-B00748AAA81C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778" y="1331810"/>
            <a:ext cx="2714075" cy="842182"/>
          </a:xfrm>
          <a:prstGeom prst="rect">
            <a:avLst/>
          </a:prstGeom>
        </p:spPr>
      </p:pic>
      <p:pic>
        <p:nvPicPr>
          <p:cNvPr id="65" name="Picture 64" descr="A blue and black text&#10;&#10;Description automatically generated">
            <a:extLst>
              <a:ext uri="{FF2B5EF4-FFF2-40B4-BE49-F238E27FC236}">
                <a16:creationId xmlns:a16="http://schemas.microsoft.com/office/drawing/2014/main" id="{007D74F5-3275-3316-DAA3-98F7483EA300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424" y="3776433"/>
            <a:ext cx="2255465" cy="517612"/>
          </a:xfrm>
          <a:prstGeom prst="rect">
            <a:avLst/>
          </a:prstGeom>
        </p:spPr>
      </p:pic>
      <p:pic>
        <p:nvPicPr>
          <p:cNvPr id="69" name="Picture 68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F0042C31-DDDC-63C0-0EF8-C96A2037CE97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378" y="4408865"/>
            <a:ext cx="3781146" cy="142441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C4EA880-4E94-B6A5-8729-1FA0968DC9EF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219" y="4674910"/>
            <a:ext cx="4208477" cy="4390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83FF6E-139D-4093-BF93-E25CDA2B9D4E}"/>
              </a:ext>
            </a:extLst>
          </p:cNvPr>
          <p:cNvSpPr txBox="1"/>
          <p:nvPr userDrawn="1"/>
        </p:nvSpPr>
        <p:spPr>
          <a:xfrm>
            <a:off x="11236029" y="1078379"/>
            <a:ext cx="9899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FFD700"/>
                </a:solidFill>
                <a:latin typeface="Gotham" panose="02000504050000020004" pitchFamily="2" charset="0"/>
              </a:rPr>
              <a:t>Gold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2B2208-958A-46F7-860B-8AE33ECBE0CD}"/>
              </a:ext>
            </a:extLst>
          </p:cNvPr>
          <p:cNvSpPr/>
          <p:nvPr userDrawn="1"/>
        </p:nvSpPr>
        <p:spPr>
          <a:xfrm>
            <a:off x="9194431" y="1179116"/>
            <a:ext cx="2949182" cy="2242398"/>
          </a:xfrm>
          <a:custGeom>
            <a:avLst/>
            <a:gdLst>
              <a:gd name="connsiteX0" fmla="*/ 0 w 2949182"/>
              <a:gd name="connsiteY0" fmla="*/ 0 h 2242398"/>
              <a:gd name="connsiteX1" fmla="*/ 560345 w 2949182"/>
              <a:gd name="connsiteY1" fmla="*/ 0 h 2242398"/>
              <a:gd name="connsiteX2" fmla="*/ 1061706 w 2949182"/>
              <a:gd name="connsiteY2" fmla="*/ 0 h 2242398"/>
              <a:gd name="connsiteX3" fmla="*/ 1710526 w 2949182"/>
              <a:gd name="connsiteY3" fmla="*/ 0 h 2242398"/>
              <a:gd name="connsiteX4" fmla="*/ 2270870 w 2949182"/>
              <a:gd name="connsiteY4" fmla="*/ 0 h 2242398"/>
              <a:gd name="connsiteX5" fmla="*/ 2949182 w 2949182"/>
              <a:gd name="connsiteY5" fmla="*/ 0 h 2242398"/>
              <a:gd name="connsiteX6" fmla="*/ 2949182 w 2949182"/>
              <a:gd name="connsiteY6" fmla="*/ 605447 h 2242398"/>
              <a:gd name="connsiteX7" fmla="*/ 2949182 w 2949182"/>
              <a:gd name="connsiteY7" fmla="*/ 1166047 h 2242398"/>
              <a:gd name="connsiteX8" fmla="*/ 2949182 w 2949182"/>
              <a:gd name="connsiteY8" fmla="*/ 1726646 h 2242398"/>
              <a:gd name="connsiteX9" fmla="*/ 2949182 w 2949182"/>
              <a:gd name="connsiteY9" fmla="*/ 2242398 h 2242398"/>
              <a:gd name="connsiteX10" fmla="*/ 2418329 w 2949182"/>
              <a:gd name="connsiteY10" fmla="*/ 2242398 h 2242398"/>
              <a:gd name="connsiteX11" fmla="*/ 1828493 w 2949182"/>
              <a:gd name="connsiteY11" fmla="*/ 2242398 h 2242398"/>
              <a:gd name="connsiteX12" fmla="*/ 1268148 w 2949182"/>
              <a:gd name="connsiteY12" fmla="*/ 2242398 h 2242398"/>
              <a:gd name="connsiteX13" fmla="*/ 619328 w 2949182"/>
              <a:gd name="connsiteY13" fmla="*/ 2242398 h 2242398"/>
              <a:gd name="connsiteX14" fmla="*/ 0 w 2949182"/>
              <a:gd name="connsiteY14" fmla="*/ 2242398 h 2242398"/>
              <a:gd name="connsiteX15" fmla="*/ 0 w 2949182"/>
              <a:gd name="connsiteY15" fmla="*/ 1726646 h 2242398"/>
              <a:gd name="connsiteX16" fmla="*/ 0 w 2949182"/>
              <a:gd name="connsiteY16" fmla="*/ 1166047 h 2242398"/>
              <a:gd name="connsiteX17" fmla="*/ 0 w 2949182"/>
              <a:gd name="connsiteY17" fmla="*/ 627871 h 2242398"/>
              <a:gd name="connsiteX18" fmla="*/ 0 w 2949182"/>
              <a:gd name="connsiteY18" fmla="*/ 0 h 224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49182" h="2242398" extrusionOk="0">
                <a:moveTo>
                  <a:pt x="0" y="0"/>
                </a:moveTo>
                <a:cubicBezTo>
                  <a:pt x="189115" y="-38165"/>
                  <a:pt x="284163" y="12342"/>
                  <a:pt x="560345" y="0"/>
                </a:cubicBezTo>
                <a:cubicBezTo>
                  <a:pt x="836527" y="-12342"/>
                  <a:pt x="814255" y="56366"/>
                  <a:pt x="1061706" y="0"/>
                </a:cubicBezTo>
                <a:cubicBezTo>
                  <a:pt x="1309157" y="-56366"/>
                  <a:pt x="1397508" y="22747"/>
                  <a:pt x="1710526" y="0"/>
                </a:cubicBezTo>
                <a:cubicBezTo>
                  <a:pt x="2023544" y="-22747"/>
                  <a:pt x="2063831" y="65691"/>
                  <a:pt x="2270870" y="0"/>
                </a:cubicBezTo>
                <a:cubicBezTo>
                  <a:pt x="2477909" y="-65691"/>
                  <a:pt x="2648149" y="79141"/>
                  <a:pt x="2949182" y="0"/>
                </a:cubicBezTo>
                <a:cubicBezTo>
                  <a:pt x="2972415" y="298210"/>
                  <a:pt x="2932542" y="347928"/>
                  <a:pt x="2949182" y="605447"/>
                </a:cubicBezTo>
                <a:cubicBezTo>
                  <a:pt x="2965822" y="862966"/>
                  <a:pt x="2944789" y="945523"/>
                  <a:pt x="2949182" y="1166047"/>
                </a:cubicBezTo>
                <a:cubicBezTo>
                  <a:pt x="2953575" y="1386571"/>
                  <a:pt x="2905250" y="1607292"/>
                  <a:pt x="2949182" y="1726646"/>
                </a:cubicBezTo>
                <a:cubicBezTo>
                  <a:pt x="2993114" y="1846000"/>
                  <a:pt x="2897492" y="1990158"/>
                  <a:pt x="2949182" y="2242398"/>
                </a:cubicBezTo>
                <a:cubicBezTo>
                  <a:pt x="2736836" y="2290048"/>
                  <a:pt x="2612098" y="2226587"/>
                  <a:pt x="2418329" y="2242398"/>
                </a:cubicBezTo>
                <a:cubicBezTo>
                  <a:pt x="2224560" y="2258209"/>
                  <a:pt x="2033940" y="2214637"/>
                  <a:pt x="1828493" y="2242398"/>
                </a:cubicBezTo>
                <a:cubicBezTo>
                  <a:pt x="1623046" y="2270159"/>
                  <a:pt x="1432095" y="2190081"/>
                  <a:pt x="1268148" y="2242398"/>
                </a:cubicBezTo>
                <a:cubicBezTo>
                  <a:pt x="1104202" y="2294715"/>
                  <a:pt x="810634" y="2200736"/>
                  <a:pt x="619328" y="2242398"/>
                </a:cubicBezTo>
                <a:cubicBezTo>
                  <a:pt x="428022" y="2284060"/>
                  <a:pt x="291605" y="2223604"/>
                  <a:pt x="0" y="2242398"/>
                </a:cubicBezTo>
                <a:cubicBezTo>
                  <a:pt x="-49270" y="2122233"/>
                  <a:pt x="2833" y="1932657"/>
                  <a:pt x="0" y="1726646"/>
                </a:cubicBezTo>
                <a:cubicBezTo>
                  <a:pt x="-2833" y="1520635"/>
                  <a:pt x="38177" y="1292779"/>
                  <a:pt x="0" y="1166047"/>
                </a:cubicBezTo>
                <a:cubicBezTo>
                  <a:pt x="-38177" y="1039315"/>
                  <a:pt x="58037" y="789237"/>
                  <a:pt x="0" y="627871"/>
                </a:cubicBezTo>
                <a:cubicBezTo>
                  <a:pt x="-58037" y="466505"/>
                  <a:pt x="73632" y="185087"/>
                  <a:pt x="0" y="0"/>
                </a:cubicBezTo>
                <a:close/>
              </a:path>
            </a:pathLst>
          </a:custGeom>
          <a:noFill/>
          <a:ln>
            <a:solidFill>
              <a:srgbClr val="FFD7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7A536F-4596-4DC9-83E8-7AB189E135AD}"/>
              </a:ext>
            </a:extLst>
          </p:cNvPr>
          <p:cNvSpPr/>
          <p:nvPr userDrawn="1"/>
        </p:nvSpPr>
        <p:spPr>
          <a:xfrm>
            <a:off x="46072" y="2762206"/>
            <a:ext cx="9036979" cy="3152187"/>
          </a:xfrm>
          <a:custGeom>
            <a:avLst/>
            <a:gdLst>
              <a:gd name="connsiteX0" fmla="*/ 0 w 9036979"/>
              <a:gd name="connsiteY0" fmla="*/ 0 h 3152187"/>
              <a:gd name="connsiteX1" fmla="*/ 474441 w 9036979"/>
              <a:gd name="connsiteY1" fmla="*/ 0 h 3152187"/>
              <a:gd name="connsiteX2" fmla="*/ 768143 w 9036979"/>
              <a:gd name="connsiteY2" fmla="*/ 0 h 3152187"/>
              <a:gd name="connsiteX3" fmla="*/ 1513694 w 9036979"/>
              <a:gd name="connsiteY3" fmla="*/ 0 h 3152187"/>
              <a:gd name="connsiteX4" fmla="*/ 1988135 w 9036979"/>
              <a:gd name="connsiteY4" fmla="*/ 0 h 3152187"/>
              <a:gd name="connsiteX5" fmla="*/ 2462577 w 9036979"/>
              <a:gd name="connsiteY5" fmla="*/ 0 h 3152187"/>
              <a:gd name="connsiteX6" fmla="*/ 3208128 w 9036979"/>
              <a:gd name="connsiteY6" fmla="*/ 0 h 3152187"/>
              <a:gd name="connsiteX7" fmla="*/ 3592199 w 9036979"/>
              <a:gd name="connsiteY7" fmla="*/ 0 h 3152187"/>
              <a:gd name="connsiteX8" fmla="*/ 4337750 w 9036979"/>
              <a:gd name="connsiteY8" fmla="*/ 0 h 3152187"/>
              <a:gd name="connsiteX9" fmla="*/ 5083301 w 9036979"/>
              <a:gd name="connsiteY9" fmla="*/ 0 h 3152187"/>
              <a:gd name="connsiteX10" fmla="*/ 5648112 w 9036979"/>
              <a:gd name="connsiteY10" fmla="*/ 0 h 3152187"/>
              <a:gd name="connsiteX11" fmla="*/ 6393663 w 9036979"/>
              <a:gd name="connsiteY11" fmla="*/ 0 h 3152187"/>
              <a:gd name="connsiteX12" fmla="*/ 6868104 w 9036979"/>
              <a:gd name="connsiteY12" fmla="*/ 0 h 3152187"/>
              <a:gd name="connsiteX13" fmla="*/ 7342545 w 9036979"/>
              <a:gd name="connsiteY13" fmla="*/ 0 h 3152187"/>
              <a:gd name="connsiteX14" fmla="*/ 7997726 w 9036979"/>
              <a:gd name="connsiteY14" fmla="*/ 0 h 3152187"/>
              <a:gd name="connsiteX15" fmla="*/ 8472168 w 9036979"/>
              <a:gd name="connsiteY15" fmla="*/ 0 h 3152187"/>
              <a:gd name="connsiteX16" fmla="*/ 9036979 w 9036979"/>
              <a:gd name="connsiteY16" fmla="*/ 0 h 3152187"/>
              <a:gd name="connsiteX17" fmla="*/ 9036979 w 9036979"/>
              <a:gd name="connsiteY17" fmla="*/ 588408 h 3152187"/>
              <a:gd name="connsiteX18" fmla="*/ 9036979 w 9036979"/>
              <a:gd name="connsiteY18" fmla="*/ 1145295 h 3152187"/>
              <a:gd name="connsiteX19" fmla="*/ 9036979 w 9036979"/>
              <a:gd name="connsiteY19" fmla="*/ 1702181 h 3152187"/>
              <a:gd name="connsiteX20" fmla="*/ 9036979 w 9036979"/>
              <a:gd name="connsiteY20" fmla="*/ 2132980 h 3152187"/>
              <a:gd name="connsiteX21" fmla="*/ 9036979 w 9036979"/>
              <a:gd name="connsiteY21" fmla="*/ 2595301 h 3152187"/>
              <a:gd name="connsiteX22" fmla="*/ 9036979 w 9036979"/>
              <a:gd name="connsiteY22" fmla="*/ 3152187 h 3152187"/>
              <a:gd name="connsiteX23" fmla="*/ 8562538 w 9036979"/>
              <a:gd name="connsiteY23" fmla="*/ 3152187 h 3152187"/>
              <a:gd name="connsiteX24" fmla="*/ 7997726 w 9036979"/>
              <a:gd name="connsiteY24" fmla="*/ 3152187 h 3152187"/>
              <a:gd name="connsiteX25" fmla="*/ 7704025 w 9036979"/>
              <a:gd name="connsiteY25" fmla="*/ 3152187 h 3152187"/>
              <a:gd name="connsiteX26" fmla="*/ 7410323 w 9036979"/>
              <a:gd name="connsiteY26" fmla="*/ 3152187 h 3152187"/>
              <a:gd name="connsiteX27" fmla="*/ 6845512 w 9036979"/>
              <a:gd name="connsiteY27" fmla="*/ 3152187 h 3152187"/>
              <a:gd name="connsiteX28" fmla="*/ 6461440 w 9036979"/>
              <a:gd name="connsiteY28" fmla="*/ 3152187 h 3152187"/>
              <a:gd name="connsiteX29" fmla="*/ 5806259 w 9036979"/>
              <a:gd name="connsiteY29" fmla="*/ 3152187 h 3152187"/>
              <a:gd name="connsiteX30" fmla="*/ 5422187 w 9036979"/>
              <a:gd name="connsiteY30" fmla="*/ 3152187 h 3152187"/>
              <a:gd name="connsiteX31" fmla="*/ 4767006 w 9036979"/>
              <a:gd name="connsiteY31" fmla="*/ 3152187 h 3152187"/>
              <a:gd name="connsiteX32" fmla="*/ 4473305 w 9036979"/>
              <a:gd name="connsiteY32" fmla="*/ 3152187 h 3152187"/>
              <a:gd name="connsiteX33" fmla="*/ 3818124 w 9036979"/>
              <a:gd name="connsiteY33" fmla="*/ 3152187 h 3152187"/>
              <a:gd name="connsiteX34" fmla="*/ 3434052 w 9036979"/>
              <a:gd name="connsiteY34" fmla="*/ 3152187 h 3152187"/>
              <a:gd name="connsiteX35" fmla="*/ 3140350 w 9036979"/>
              <a:gd name="connsiteY35" fmla="*/ 3152187 h 3152187"/>
              <a:gd name="connsiteX36" fmla="*/ 2756279 w 9036979"/>
              <a:gd name="connsiteY36" fmla="*/ 3152187 h 3152187"/>
              <a:gd name="connsiteX37" fmla="*/ 2101098 w 9036979"/>
              <a:gd name="connsiteY37" fmla="*/ 3152187 h 3152187"/>
              <a:gd name="connsiteX38" fmla="*/ 1717026 w 9036979"/>
              <a:gd name="connsiteY38" fmla="*/ 3152187 h 3152187"/>
              <a:gd name="connsiteX39" fmla="*/ 1423324 w 9036979"/>
              <a:gd name="connsiteY39" fmla="*/ 3152187 h 3152187"/>
              <a:gd name="connsiteX40" fmla="*/ 1039253 w 9036979"/>
              <a:gd name="connsiteY40" fmla="*/ 3152187 h 3152187"/>
              <a:gd name="connsiteX41" fmla="*/ 564811 w 9036979"/>
              <a:gd name="connsiteY41" fmla="*/ 3152187 h 3152187"/>
              <a:gd name="connsiteX42" fmla="*/ 0 w 9036979"/>
              <a:gd name="connsiteY42" fmla="*/ 3152187 h 3152187"/>
              <a:gd name="connsiteX43" fmla="*/ 0 w 9036979"/>
              <a:gd name="connsiteY43" fmla="*/ 2689866 h 3152187"/>
              <a:gd name="connsiteX44" fmla="*/ 0 w 9036979"/>
              <a:gd name="connsiteY44" fmla="*/ 2227545 h 3152187"/>
              <a:gd name="connsiteX45" fmla="*/ 0 w 9036979"/>
              <a:gd name="connsiteY45" fmla="*/ 1702181 h 3152187"/>
              <a:gd name="connsiteX46" fmla="*/ 0 w 9036979"/>
              <a:gd name="connsiteY46" fmla="*/ 1176816 h 3152187"/>
              <a:gd name="connsiteX47" fmla="*/ 0 w 9036979"/>
              <a:gd name="connsiteY47" fmla="*/ 651452 h 3152187"/>
              <a:gd name="connsiteX48" fmla="*/ 0 w 9036979"/>
              <a:gd name="connsiteY48" fmla="*/ 0 h 3152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9036979" h="3152187" extrusionOk="0">
                <a:moveTo>
                  <a:pt x="0" y="0"/>
                </a:moveTo>
                <a:cubicBezTo>
                  <a:pt x="149825" y="-20343"/>
                  <a:pt x="253612" y="21668"/>
                  <a:pt x="474441" y="0"/>
                </a:cubicBezTo>
                <a:cubicBezTo>
                  <a:pt x="695270" y="-21668"/>
                  <a:pt x="654742" y="1240"/>
                  <a:pt x="768143" y="0"/>
                </a:cubicBezTo>
                <a:cubicBezTo>
                  <a:pt x="881544" y="-1240"/>
                  <a:pt x="1307828" y="79031"/>
                  <a:pt x="1513694" y="0"/>
                </a:cubicBezTo>
                <a:cubicBezTo>
                  <a:pt x="1719560" y="-79031"/>
                  <a:pt x="1860252" y="43357"/>
                  <a:pt x="1988135" y="0"/>
                </a:cubicBezTo>
                <a:cubicBezTo>
                  <a:pt x="2116018" y="-43357"/>
                  <a:pt x="2359296" y="40914"/>
                  <a:pt x="2462577" y="0"/>
                </a:cubicBezTo>
                <a:cubicBezTo>
                  <a:pt x="2565858" y="-40914"/>
                  <a:pt x="2966868" y="44812"/>
                  <a:pt x="3208128" y="0"/>
                </a:cubicBezTo>
                <a:cubicBezTo>
                  <a:pt x="3449388" y="-44812"/>
                  <a:pt x="3496563" y="24214"/>
                  <a:pt x="3592199" y="0"/>
                </a:cubicBezTo>
                <a:cubicBezTo>
                  <a:pt x="3687835" y="-24214"/>
                  <a:pt x="4041190" y="60325"/>
                  <a:pt x="4337750" y="0"/>
                </a:cubicBezTo>
                <a:cubicBezTo>
                  <a:pt x="4634310" y="-60325"/>
                  <a:pt x="4874560" y="50977"/>
                  <a:pt x="5083301" y="0"/>
                </a:cubicBezTo>
                <a:cubicBezTo>
                  <a:pt x="5292042" y="-50977"/>
                  <a:pt x="5444477" y="34054"/>
                  <a:pt x="5648112" y="0"/>
                </a:cubicBezTo>
                <a:cubicBezTo>
                  <a:pt x="5851747" y="-34054"/>
                  <a:pt x="6028568" y="82707"/>
                  <a:pt x="6393663" y="0"/>
                </a:cubicBezTo>
                <a:cubicBezTo>
                  <a:pt x="6758758" y="-82707"/>
                  <a:pt x="6718719" y="45046"/>
                  <a:pt x="6868104" y="0"/>
                </a:cubicBezTo>
                <a:cubicBezTo>
                  <a:pt x="7017489" y="-45046"/>
                  <a:pt x="7223651" y="47598"/>
                  <a:pt x="7342545" y="0"/>
                </a:cubicBezTo>
                <a:cubicBezTo>
                  <a:pt x="7461439" y="-47598"/>
                  <a:pt x="7677366" y="48798"/>
                  <a:pt x="7997726" y="0"/>
                </a:cubicBezTo>
                <a:cubicBezTo>
                  <a:pt x="8318086" y="-48798"/>
                  <a:pt x="8312735" y="3162"/>
                  <a:pt x="8472168" y="0"/>
                </a:cubicBezTo>
                <a:cubicBezTo>
                  <a:pt x="8631601" y="-3162"/>
                  <a:pt x="8814492" y="34595"/>
                  <a:pt x="9036979" y="0"/>
                </a:cubicBezTo>
                <a:cubicBezTo>
                  <a:pt x="9100777" y="230375"/>
                  <a:pt x="8982259" y="360186"/>
                  <a:pt x="9036979" y="588408"/>
                </a:cubicBezTo>
                <a:cubicBezTo>
                  <a:pt x="9091699" y="816630"/>
                  <a:pt x="8974314" y="986034"/>
                  <a:pt x="9036979" y="1145295"/>
                </a:cubicBezTo>
                <a:cubicBezTo>
                  <a:pt x="9099644" y="1304556"/>
                  <a:pt x="8980761" y="1524837"/>
                  <a:pt x="9036979" y="1702181"/>
                </a:cubicBezTo>
                <a:cubicBezTo>
                  <a:pt x="9093197" y="1879525"/>
                  <a:pt x="9017876" y="1941383"/>
                  <a:pt x="9036979" y="2132980"/>
                </a:cubicBezTo>
                <a:cubicBezTo>
                  <a:pt x="9056082" y="2324577"/>
                  <a:pt x="9031094" y="2469690"/>
                  <a:pt x="9036979" y="2595301"/>
                </a:cubicBezTo>
                <a:cubicBezTo>
                  <a:pt x="9042864" y="2720912"/>
                  <a:pt x="9014032" y="2898242"/>
                  <a:pt x="9036979" y="3152187"/>
                </a:cubicBezTo>
                <a:cubicBezTo>
                  <a:pt x="8838393" y="3185222"/>
                  <a:pt x="8782775" y="3098817"/>
                  <a:pt x="8562538" y="3152187"/>
                </a:cubicBezTo>
                <a:cubicBezTo>
                  <a:pt x="8342301" y="3205557"/>
                  <a:pt x="8141522" y="3131804"/>
                  <a:pt x="7997726" y="3152187"/>
                </a:cubicBezTo>
                <a:cubicBezTo>
                  <a:pt x="7853930" y="3172570"/>
                  <a:pt x="7828112" y="3150784"/>
                  <a:pt x="7704025" y="3152187"/>
                </a:cubicBezTo>
                <a:cubicBezTo>
                  <a:pt x="7579938" y="3153590"/>
                  <a:pt x="7487938" y="3150314"/>
                  <a:pt x="7410323" y="3152187"/>
                </a:cubicBezTo>
                <a:cubicBezTo>
                  <a:pt x="7332708" y="3154060"/>
                  <a:pt x="7007470" y="3139238"/>
                  <a:pt x="6845512" y="3152187"/>
                </a:cubicBezTo>
                <a:cubicBezTo>
                  <a:pt x="6683554" y="3165136"/>
                  <a:pt x="6590266" y="3125162"/>
                  <a:pt x="6461440" y="3152187"/>
                </a:cubicBezTo>
                <a:cubicBezTo>
                  <a:pt x="6332614" y="3179212"/>
                  <a:pt x="6067392" y="3125634"/>
                  <a:pt x="5806259" y="3152187"/>
                </a:cubicBezTo>
                <a:cubicBezTo>
                  <a:pt x="5545126" y="3178740"/>
                  <a:pt x="5550563" y="3150638"/>
                  <a:pt x="5422187" y="3152187"/>
                </a:cubicBezTo>
                <a:cubicBezTo>
                  <a:pt x="5293811" y="3153736"/>
                  <a:pt x="4974513" y="3135896"/>
                  <a:pt x="4767006" y="3152187"/>
                </a:cubicBezTo>
                <a:cubicBezTo>
                  <a:pt x="4559499" y="3168478"/>
                  <a:pt x="4554898" y="3148443"/>
                  <a:pt x="4473305" y="3152187"/>
                </a:cubicBezTo>
                <a:cubicBezTo>
                  <a:pt x="4391712" y="3155931"/>
                  <a:pt x="4057567" y="3132439"/>
                  <a:pt x="3818124" y="3152187"/>
                </a:cubicBezTo>
                <a:cubicBezTo>
                  <a:pt x="3578681" y="3171935"/>
                  <a:pt x="3604683" y="3148361"/>
                  <a:pt x="3434052" y="3152187"/>
                </a:cubicBezTo>
                <a:cubicBezTo>
                  <a:pt x="3263421" y="3156013"/>
                  <a:pt x="3220131" y="3131559"/>
                  <a:pt x="3140350" y="3152187"/>
                </a:cubicBezTo>
                <a:cubicBezTo>
                  <a:pt x="3060569" y="3172815"/>
                  <a:pt x="2945523" y="3146155"/>
                  <a:pt x="2756279" y="3152187"/>
                </a:cubicBezTo>
                <a:cubicBezTo>
                  <a:pt x="2567035" y="3158219"/>
                  <a:pt x="2298590" y="3121338"/>
                  <a:pt x="2101098" y="3152187"/>
                </a:cubicBezTo>
                <a:cubicBezTo>
                  <a:pt x="1903606" y="3183036"/>
                  <a:pt x="1807220" y="3148604"/>
                  <a:pt x="1717026" y="3152187"/>
                </a:cubicBezTo>
                <a:cubicBezTo>
                  <a:pt x="1626832" y="3155770"/>
                  <a:pt x="1569844" y="3138368"/>
                  <a:pt x="1423324" y="3152187"/>
                </a:cubicBezTo>
                <a:cubicBezTo>
                  <a:pt x="1276804" y="3166006"/>
                  <a:pt x="1195921" y="3137366"/>
                  <a:pt x="1039253" y="3152187"/>
                </a:cubicBezTo>
                <a:cubicBezTo>
                  <a:pt x="882585" y="3167008"/>
                  <a:pt x="703078" y="3107916"/>
                  <a:pt x="564811" y="3152187"/>
                </a:cubicBezTo>
                <a:cubicBezTo>
                  <a:pt x="426544" y="3196458"/>
                  <a:pt x="194034" y="3094151"/>
                  <a:pt x="0" y="3152187"/>
                </a:cubicBezTo>
                <a:cubicBezTo>
                  <a:pt x="-35741" y="2996936"/>
                  <a:pt x="36651" y="2804746"/>
                  <a:pt x="0" y="2689866"/>
                </a:cubicBezTo>
                <a:cubicBezTo>
                  <a:pt x="-36651" y="2574986"/>
                  <a:pt x="15522" y="2413931"/>
                  <a:pt x="0" y="2227545"/>
                </a:cubicBezTo>
                <a:cubicBezTo>
                  <a:pt x="-15522" y="2041159"/>
                  <a:pt x="58073" y="1899243"/>
                  <a:pt x="0" y="1702181"/>
                </a:cubicBezTo>
                <a:cubicBezTo>
                  <a:pt x="-58073" y="1505119"/>
                  <a:pt x="31684" y="1437632"/>
                  <a:pt x="0" y="1176816"/>
                </a:cubicBezTo>
                <a:cubicBezTo>
                  <a:pt x="-31684" y="916000"/>
                  <a:pt x="44760" y="822953"/>
                  <a:pt x="0" y="651452"/>
                </a:cubicBezTo>
                <a:cubicBezTo>
                  <a:pt x="-44760" y="479951"/>
                  <a:pt x="48185" y="281052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E5E4E2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3" name="Picture 62" descr="A purple letters on a black background&#10;&#10;Description automatically generated">
            <a:extLst>
              <a:ext uri="{FF2B5EF4-FFF2-40B4-BE49-F238E27FC236}">
                <a16:creationId xmlns:a16="http://schemas.microsoft.com/office/drawing/2014/main" id="{071DA345-3FD9-B09E-54FA-01F06409BC49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401" y="3856647"/>
            <a:ext cx="4796299" cy="6670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22B4632-0054-4743-800E-AD4E07026600}"/>
              </a:ext>
            </a:extLst>
          </p:cNvPr>
          <p:cNvSpPr txBox="1"/>
          <p:nvPr userDrawn="1"/>
        </p:nvSpPr>
        <p:spPr>
          <a:xfrm>
            <a:off x="7587065" y="2729335"/>
            <a:ext cx="15562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Platinum</a:t>
            </a:r>
          </a:p>
        </p:txBody>
      </p:sp>
    </p:spTree>
    <p:extLst>
      <p:ext uri="{BB962C8B-B14F-4D97-AF65-F5344CB8AC3E}">
        <p14:creationId xmlns:p14="http://schemas.microsoft.com/office/powerpoint/2010/main" val="38862246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613" y="245534"/>
            <a:ext cx="8040774" cy="370695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A0C982-A950-4468-94DF-C6BDC5E6E7D2}"/>
              </a:ext>
            </a:extLst>
          </p:cNvPr>
          <p:cNvSpPr txBox="1"/>
          <p:nvPr userDrawn="1"/>
        </p:nvSpPr>
        <p:spPr>
          <a:xfrm>
            <a:off x="1257299" y="4216248"/>
            <a:ext cx="98970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Monthly Meetings</a:t>
            </a:r>
            <a:br>
              <a:rPr lang="en-GB" sz="4400" dirty="0"/>
            </a:br>
            <a:r>
              <a:rPr lang="en-GB" sz="4400" dirty="0"/>
              <a:t>3rd Wednesday of each month </a:t>
            </a:r>
            <a:br>
              <a:rPr lang="en-GB" sz="4400" dirty="0"/>
            </a:br>
            <a:r>
              <a:rPr lang="en-GB" sz="4400" dirty="0"/>
              <a:t>jssug.org</a:t>
            </a:r>
            <a:endParaRPr lang="en-US" sz="44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601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C022148E-A118-4C81-BD07-C2FDB656F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9C0475C-10A6-4832-A8CB-FD4A54DE306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2D07DB7-7A1F-4BA3-832B-AD0119F2AC2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E95EA5C-DB1A-4340-9A9B-6FBA15131DC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F739FB1-E9E4-486C-9F12-3B357C6B62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FBD7D9D-79E9-4C49-A6A9-18BA276C10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541" y="310289"/>
            <a:ext cx="7645971" cy="106348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3634AEE-798E-45DB-BA4A-87DC9C08E1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17DE9BB-E60E-4883-8AF9-ADD27D8F133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6434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FirstName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400712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err="1"/>
              <a:t>SecondName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208F2E-40B5-4B3B-AAF2-A84D05C92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1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 dirty="0">
                <a:solidFill>
                  <a:schemeClr val="tx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424541" y="3361753"/>
            <a:ext cx="9583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Please fill out your session evaluation and hand to speaker!</a:t>
            </a:r>
            <a:endParaRPr lang="en-US" sz="3600" b="1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4CEF79-C672-4D27-A074-87AF6BBA25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F7F81A-D121-4B34-A867-E38733B2F70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10A771-D7B9-2CEE-FCF7-C3C32B29B6E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3931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55E8CCA-0838-4267-BADD-8B4834708A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A475E2-8093-4F80-9FB9-4DB0B77719AC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3F7414-EE94-C1A2-CE70-D3094513C0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403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AFC70CF-331E-CD28-85CE-30ACA2ABD17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830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F03FB-4F92-FCE6-38CB-265325FBF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4F1FC-5F84-0E80-38A0-ABF85AA0D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10D83-037F-DAE9-0704-E9B190A5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F980C-851C-5648-4005-53C618353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CCFD7-AAA7-46DD-C9C0-71DF3A8C3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3165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166752-8BA2-4DBA-B412-3AECBBF87C7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276714-1953-F5CE-DB6A-272B2A35CC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854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0746DE-7FCD-43C8-8262-DC2EE6C74CB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FC6E8E-9E75-E194-A7D4-D256433925C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796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9764F7-4DD9-414D-AB2A-D2D233BEDF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170E90-19D4-132E-89AC-C832661926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387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D69B93-1509-4816-8C12-EFE4EB0F6AB6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135476-C123-43B5-772A-CF411D6F3DF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559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E7CC69-EB7C-4814-B961-BDCB2564A87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C8FE99-28BD-7B65-2DEA-A1C781E96BB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18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5DC7F2-31CE-42F1-9A1E-4A9DF63837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2BCC9C-7D4A-A313-AD74-1B8FC98337E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5373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361032-8F61-40CD-9A74-6FDD63C094E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AE4103-AB1C-2DC3-EE30-8EF6FEDC3CD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729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B2E2E9-7892-4A0C-8710-4A554490BE4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51599D-B07E-69D8-C1C7-77D94EB1801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04CE1D-DB63-7DA5-AC34-813857F00C5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27" y="255320"/>
            <a:ext cx="4091797" cy="56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6896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1C1E91-397A-4D53-8EB8-83B1E77B353A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D143C9-2B1B-7862-8AA3-152E58BEB0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C2E1AF-7D56-7DBC-847D-E70E169A7D1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27" y="255320"/>
            <a:ext cx="4091797" cy="56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1974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2AB194-6E8D-4BE4-8BE3-2399A21B02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0784" y="2839919"/>
            <a:ext cx="8470431" cy="11781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F89DA8-09FE-44ED-BAF4-26B0F24AF0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230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74AD2-26D8-2679-4AF6-830805E8D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CE75D-9AD0-BFD0-4C36-41A69BE5A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D80BE-C5C0-9850-1466-3004220A6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7068D-9F3A-6A09-546C-AA92DC37A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A3DEA-1745-C775-06E9-E9D627F56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0467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4D11FB-B593-49C6-AAAE-52ECEE63B06B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A19C44-56B4-CCD5-4F30-2C6F5EDCBD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221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B24CB-13CC-F571-08BC-5960A8FEA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0DC4F-2E2B-E36F-CF28-38EE12151F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6CC7D1-EC21-8FB0-BD56-67774474E3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D6F6CB-BFD1-8B6C-4DF9-F9E269EDC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7B4AB-3B80-AEDD-8CAD-C98CCF253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15F56F-DBEC-AC73-6353-A4D3DCD7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41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58ABD-2293-64B5-A0F2-3B1315AEF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58565-958B-E46E-525A-98D742E0D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968CCA-7B76-A81A-92B6-82DFE3697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85AE2D-8282-6C89-B1E1-F758E6DD08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674205-67B7-8F6A-D036-92EBE52A18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E1EF97-4646-DE5B-C99B-E5AA6EAEA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1306DB-4D74-95E2-BB15-0733CB1D7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36C757-766D-A338-5ACD-FCDFA55F3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02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27103-A1AF-A222-1FBB-7AF0338D6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D694D4-B5CC-539D-F211-98368634A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B13D17-CFCE-5ED3-CE80-50EDF44CF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9C10E-8709-48FF-8E4D-31ABE1445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67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FFA791-A346-5DF4-43B8-D5B46388A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5F6B65-7613-CEE9-16D2-56E6C9100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30EC7-249D-81BB-F261-F4108FF87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553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881A9-2703-3E95-1F26-5D9020808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48DF7-168B-DA7C-4EC1-DDA68D35E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FF0470-5D3D-1C7F-FB24-74F606A61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65219F-F4B2-4808-E8EE-9A20969F8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98DE0E-115D-410A-0AE2-BBC9035E9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42A097-CC8A-4B91-6074-7EA46B638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786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C17D5-1274-41FA-3D80-C7A9A67AB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AE41A0-3299-9B9C-C2A9-453CC6A549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B2AE02-CFCC-720C-E799-AE87946590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9B479-13EE-3551-6909-B9C9E61F0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D75DAF-4134-29D7-A07F-12DECAE9E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17F1B-3A7F-CA78-5B12-1C70F52D0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436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D3E75F-5B63-445D-B9A9-B82176A02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E86130-5542-6BD2-B3C3-35116882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602AF-9727-F72F-1DD4-3122D5E944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F4BD5-02D1-4DBB-808A-A63549E779E3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62AB6-EBBC-CE95-C273-2A09A91C5A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703D1-E0C3-B610-15B7-F2D2E54121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547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38808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8.png"/><Relationship Id="rId4" Type="http://schemas.openxmlformats.org/officeDocument/2006/relationships/image" Target="../media/image63.png"/><Relationship Id="rId9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emf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95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99.png"/><Relationship Id="rId5" Type="http://schemas.openxmlformats.org/officeDocument/2006/relationships/image" Target="../media/image64.png"/><Relationship Id="rId10" Type="http://schemas.openxmlformats.org/officeDocument/2006/relationships/image" Target="../media/image98.png"/><Relationship Id="rId4" Type="http://schemas.openxmlformats.org/officeDocument/2006/relationships/image" Target="../media/image96.png"/><Relationship Id="rId9" Type="http://schemas.openxmlformats.org/officeDocument/2006/relationships/image" Target="../media/image9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97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95.png"/><Relationship Id="rId4" Type="http://schemas.openxmlformats.org/officeDocument/2006/relationships/image" Target="../media/image100.png"/><Relationship Id="rId9" Type="http://schemas.openxmlformats.org/officeDocument/2006/relationships/image" Target="../media/image101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0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100.png"/><Relationship Id="rId4" Type="http://schemas.openxmlformats.org/officeDocument/2006/relationships/image" Target="../media/image97.png"/><Relationship Id="rId9" Type="http://schemas.openxmlformats.org/officeDocument/2006/relationships/image" Target="../media/image103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7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106.jpe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customXml" Target="../ink/ink1.xml"/><Relationship Id="rId4" Type="http://schemas.openxmlformats.org/officeDocument/2006/relationships/image" Target="../media/image10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5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41.png"/><Relationship Id="rId4" Type="http://schemas.openxmlformats.org/officeDocument/2006/relationships/image" Target="../media/image3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49" y="2184885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2152997" y="4735629"/>
            <a:ext cx="7886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 sure to enable the Notes for slide-specific content</a:t>
            </a:r>
          </a:p>
        </p:txBody>
      </p:sp>
    </p:spTree>
    <p:extLst>
      <p:ext uri="{BB962C8B-B14F-4D97-AF65-F5344CB8AC3E}">
        <p14:creationId xmlns:p14="http://schemas.microsoft.com/office/powerpoint/2010/main" val="13469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9D5A030-437E-423F-609E-E904112E0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437" y="1485900"/>
            <a:ext cx="5191125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BAF5A9-1307-66DD-C2AD-078AA040A7E4}"/>
              </a:ext>
            </a:extLst>
          </p:cNvPr>
          <p:cNvSpPr txBox="1"/>
          <p:nvPr/>
        </p:nvSpPr>
        <p:spPr>
          <a:xfrm>
            <a:off x="2662237" y="5019546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Pivot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758C99-5B4D-314F-BBFB-F6D5A5830910}"/>
              </a:ext>
            </a:extLst>
          </p:cNvPr>
          <p:cNvSpPr txBox="1"/>
          <p:nvPr/>
        </p:nvSpPr>
        <p:spPr>
          <a:xfrm>
            <a:off x="8224837" y="2978532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Torque / Force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251641-ABEE-27F3-493B-B6333E833020}"/>
              </a:ext>
            </a:extLst>
          </p:cNvPr>
          <p:cNvCxnSpPr/>
          <p:nvPr/>
        </p:nvCxnSpPr>
        <p:spPr>
          <a:xfrm flipV="1">
            <a:off x="5570861" y="2185636"/>
            <a:ext cx="685800" cy="23680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ircular Arrow 10">
            <a:extLst>
              <a:ext uri="{FF2B5EF4-FFF2-40B4-BE49-F238E27FC236}">
                <a16:creationId xmlns:a16="http://schemas.microsoft.com/office/drawing/2014/main" id="{2DFAD092-C6DC-76D5-4E86-8B5EE5EE8F3C}"/>
              </a:ext>
            </a:extLst>
          </p:cNvPr>
          <p:cNvSpPr/>
          <p:nvPr/>
        </p:nvSpPr>
        <p:spPr>
          <a:xfrm rot="17343314">
            <a:off x="2543496" y="1757338"/>
            <a:ext cx="2080101" cy="2154974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8170595"/>
              <a:gd name="adj5" fmla="val 19282"/>
            </a:avLst>
          </a:prstGeom>
          <a:solidFill>
            <a:schemeClr val="accent2">
              <a:lumMod val="75000"/>
            </a:schemeClr>
          </a:solidFill>
          <a:ln w="25400" cap="flat" cmpd="sng" algn="ctr">
            <a:solidFill>
              <a:srgbClr val="C0504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03F0C2-6492-85AB-635C-3AE87F25DCEA}"/>
              </a:ext>
            </a:extLst>
          </p:cNvPr>
          <p:cNvCxnSpPr/>
          <p:nvPr/>
        </p:nvCxnSpPr>
        <p:spPr>
          <a:xfrm flipV="1">
            <a:off x="3080023" y="2844364"/>
            <a:ext cx="1030014" cy="21883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DDA36D-28AD-BBC2-2DEB-1929B112C71F}"/>
              </a:ext>
            </a:extLst>
          </p:cNvPr>
          <p:cNvCxnSpPr/>
          <p:nvPr/>
        </p:nvCxnSpPr>
        <p:spPr>
          <a:xfrm flipV="1">
            <a:off x="2738437" y="2874264"/>
            <a:ext cx="1371600" cy="47360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B50279-326B-72D4-3782-7577F097F08B}"/>
              </a:ext>
            </a:extLst>
          </p:cNvPr>
          <p:cNvCxnSpPr/>
          <p:nvPr/>
        </p:nvCxnSpPr>
        <p:spPr>
          <a:xfrm>
            <a:off x="7996237" y="2254632"/>
            <a:ext cx="0" cy="1447800"/>
          </a:xfrm>
          <a:prstGeom prst="straightConnector1">
            <a:avLst/>
          </a:prstGeom>
          <a:ln w="1301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866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F358AC7-44BC-1CCC-3A59-04559E710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560388"/>
            <a:ext cx="87630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“Imagine” how this would apply to data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27AFBB4-1CA4-79A1-5596-7AAB49565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173844"/>
            <a:ext cx="962025" cy="2718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BBCD2F47-9DE5-3965-F8AD-8420C7BD7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935844"/>
            <a:ext cx="1733550" cy="151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965D23-098E-536D-18DC-C75A1ACAE1EA}"/>
              </a:ext>
            </a:extLst>
          </p:cNvPr>
          <p:cNvSpPr txBox="1"/>
          <p:nvPr/>
        </p:nvSpPr>
        <p:spPr>
          <a:xfrm>
            <a:off x="2590800" y="5250418"/>
            <a:ext cx="200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Vertical data</a:t>
            </a:r>
          </a:p>
        </p:txBody>
      </p:sp>
      <p:sp>
        <p:nvSpPr>
          <p:cNvPr id="10" name="Circular Arrow 16">
            <a:extLst>
              <a:ext uri="{FF2B5EF4-FFF2-40B4-BE49-F238E27FC236}">
                <a16:creationId xmlns:a16="http://schemas.microsoft.com/office/drawing/2014/main" id="{9A39CDA8-9C3E-95AB-52EC-519B5F2661FF}"/>
              </a:ext>
            </a:extLst>
          </p:cNvPr>
          <p:cNvSpPr/>
          <p:nvPr/>
        </p:nvSpPr>
        <p:spPr>
          <a:xfrm rot="8828843">
            <a:off x="3785043" y="2743332"/>
            <a:ext cx="986467" cy="988941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87966"/>
              <a:gd name="adj5" fmla="val 19282"/>
            </a:avLst>
          </a:prstGeom>
          <a:solidFill>
            <a:schemeClr val="accent2">
              <a:lumMod val="75000"/>
            </a:schemeClr>
          </a:solidFill>
          <a:ln w="25400" cap="flat" cmpd="sng" algn="ctr">
            <a:solidFill>
              <a:srgbClr val="C0504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692A8A-9E26-AC19-EBA3-85911F7CF29A}"/>
              </a:ext>
            </a:extLst>
          </p:cNvPr>
          <p:cNvGrpSpPr/>
          <p:nvPr/>
        </p:nvGrpSpPr>
        <p:grpSpPr>
          <a:xfrm>
            <a:off x="6753225" y="1885462"/>
            <a:ext cx="3321824" cy="3734287"/>
            <a:chOff x="6753225" y="1885462"/>
            <a:chExt cx="3321824" cy="373428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DCAF3D-6FDF-C882-61EC-C8A5F17DCBA9}"/>
                </a:ext>
              </a:extLst>
            </p:cNvPr>
            <p:cNvSpPr txBox="1"/>
            <p:nvPr/>
          </p:nvSpPr>
          <p:spPr>
            <a:xfrm>
              <a:off x="7331849" y="5250417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Horizontal data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919FC1-D36C-311B-4768-3F7A136593F0}"/>
                </a:ext>
              </a:extLst>
            </p:cNvPr>
            <p:cNvSpPr txBox="1"/>
            <p:nvPr/>
          </p:nvSpPr>
          <p:spPr>
            <a:xfrm>
              <a:off x="7331849" y="1885462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</a:rPr>
                <a:t>Less rows, more columns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F8A8504-5886-02DB-F735-19C66E403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53225" y="2156493"/>
              <a:ext cx="3152775" cy="3114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357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5FD7D53-AEC0-A027-7D42-9E7809E80833}"/>
              </a:ext>
            </a:extLst>
          </p:cNvPr>
          <p:cNvGrpSpPr/>
          <p:nvPr/>
        </p:nvGrpSpPr>
        <p:grpSpPr>
          <a:xfrm>
            <a:off x="8441653" y="3752850"/>
            <a:ext cx="1159547" cy="1609967"/>
            <a:chOff x="1126092" y="2200033"/>
            <a:chExt cx="1159547" cy="1609967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1F2CB2F-7F7C-4EE3-7A9D-C5421BD97E16}"/>
                </a:ext>
              </a:extLst>
            </p:cNvPr>
            <p:cNvCxnSpPr/>
            <p:nvPr/>
          </p:nvCxnSpPr>
          <p:spPr>
            <a:xfrm>
              <a:off x="1295400" y="2362200"/>
              <a:ext cx="0" cy="1447800"/>
            </a:xfrm>
            <a:prstGeom prst="line">
              <a:avLst/>
            </a:prstGeom>
            <a:ln w="12382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Circular Arrow 3">
              <a:extLst>
                <a:ext uri="{FF2B5EF4-FFF2-40B4-BE49-F238E27FC236}">
                  <a16:creationId xmlns:a16="http://schemas.microsoft.com/office/drawing/2014/main" id="{C639FEF0-94EE-195F-3A71-C12C59AD1686}"/>
                </a:ext>
              </a:extLst>
            </p:cNvPr>
            <p:cNvSpPr/>
            <p:nvPr/>
          </p:nvSpPr>
          <p:spPr>
            <a:xfrm rot="9108731">
              <a:off x="1126092" y="2200033"/>
              <a:ext cx="1159547" cy="1127789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87966"/>
                <a:gd name="adj5" fmla="val 19282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4B1C4E0-005A-2021-EB5D-08655E0F717B}"/>
              </a:ext>
            </a:extLst>
          </p:cNvPr>
          <p:cNvSpPr txBox="1"/>
          <p:nvPr/>
        </p:nvSpPr>
        <p:spPr>
          <a:xfrm>
            <a:off x="2555575" y="861289"/>
            <a:ext cx="5257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The PIVOT operator promotes data to column headers</a:t>
            </a:r>
          </a:p>
        </p:txBody>
      </p:sp>
      <p:sp>
        <p:nvSpPr>
          <p:cNvPr id="9" name="Circular Arrow 8">
            <a:extLst>
              <a:ext uri="{FF2B5EF4-FFF2-40B4-BE49-F238E27FC236}">
                <a16:creationId xmlns:a16="http://schemas.microsoft.com/office/drawing/2014/main" id="{D5FDBA09-1AA1-00D1-E711-43E6CAF019B5}"/>
              </a:ext>
            </a:extLst>
          </p:cNvPr>
          <p:cNvSpPr/>
          <p:nvPr/>
        </p:nvSpPr>
        <p:spPr>
          <a:xfrm rot="14468456">
            <a:off x="7680692" y="1453402"/>
            <a:ext cx="1651741" cy="1669883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87966"/>
              <a:gd name="adj5" fmla="val 19282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DA04164-220C-F372-548E-62AF36FAE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893" y="3715398"/>
            <a:ext cx="5071807" cy="1884317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8350A3F-A0E2-548E-9B04-EC96F010E472}"/>
              </a:ext>
            </a:extLst>
          </p:cNvPr>
          <p:cNvGrpSpPr/>
          <p:nvPr/>
        </p:nvGrpSpPr>
        <p:grpSpPr>
          <a:xfrm>
            <a:off x="3092824" y="4182035"/>
            <a:ext cx="4155141" cy="1246715"/>
            <a:chOff x="3092824" y="4182035"/>
            <a:chExt cx="4155141" cy="141768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7D89A84-0ED4-C511-1B48-37EF732CCD8F}"/>
                </a:ext>
              </a:extLst>
            </p:cNvPr>
            <p:cNvSpPr/>
            <p:nvPr/>
          </p:nvSpPr>
          <p:spPr>
            <a:xfrm>
              <a:off x="3092824" y="4182035"/>
              <a:ext cx="1385047" cy="1417680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9E9F49F-D736-A3BA-9667-45685CE7FE73}"/>
                </a:ext>
              </a:extLst>
            </p:cNvPr>
            <p:cNvSpPr/>
            <p:nvPr/>
          </p:nvSpPr>
          <p:spPr>
            <a:xfrm>
              <a:off x="4477871" y="4182035"/>
              <a:ext cx="1385047" cy="1417680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5B2F8DE-5750-B9AF-F442-377C5855C328}"/>
                </a:ext>
              </a:extLst>
            </p:cNvPr>
            <p:cNvSpPr/>
            <p:nvPr/>
          </p:nvSpPr>
          <p:spPr>
            <a:xfrm>
              <a:off x="5862918" y="4182035"/>
              <a:ext cx="1385047" cy="1417680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46F613-A98C-6F92-8BAB-EAF5D8810D9A}"/>
              </a:ext>
            </a:extLst>
          </p:cNvPr>
          <p:cNvGrpSpPr/>
          <p:nvPr/>
        </p:nvGrpSpPr>
        <p:grpSpPr>
          <a:xfrm>
            <a:off x="2289412" y="3725046"/>
            <a:ext cx="5129661" cy="1901563"/>
            <a:chOff x="2304893" y="3715398"/>
            <a:chExt cx="5124330" cy="190383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99D7004-B03B-6EFB-C8F9-8CD917D74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4893" y="3715398"/>
              <a:ext cx="5124330" cy="1903831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A66541C-226C-926D-6FA8-E5953F98C22A}"/>
                </a:ext>
              </a:extLst>
            </p:cNvPr>
            <p:cNvSpPr/>
            <p:nvPr/>
          </p:nvSpPr>
          <p:spPr>
            <a:xfrm>
              <a:off x="2393195" y="4563631"/>
              <a:ext cx="4854770" cy="45688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4B492E-0F4B-8E07-E219-1DE9B2E2DCC4}"/>
                </a:ext>
              </a:extLst>
            </p:cNvPr>
            <p:cNvSpPr/>
            <p:nvPr/>
          </p:nvSpPr>
          <p:spPr>
            <a:xfrm>
              <a:off x="2393195" y="5020513"/>
              <a:ext cx="4854770" cy="45688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6F93D49-95D5-4310-F09E-60F68CE378C6}"/>
              </a:ext>
            </a:extLst>
          </p:cNvPr>
          <p:cNvGrpSpPr/>
          <p:nvPr/>
        </p:nvGrpSpPr>
        <p:grpSpPr>
          <a:xfrm>
            <a:off x="2292980" y="3718588"/>
            <a:ext cx="5118225" cy="1901563"/>
            <a:chOff x="2304893" y="3717666"/>
            <a:chExt cx="5118225" cy="190156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1CBD523-A799-9836-6871-570E64225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4893" y="3717666"/>
              <a:ext cx="5118225" cy="190156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F378C3-8817-45A6-2A96-8DE374F711EA}"/>
                </a:ext>
              </a:extLst>
            </p:cNvPr>
            <p:cNvSpPr/>
            <p:nvPr/>
          </p:nvSpPr>
          <p:spPr>
            <a:xfrm>
              <a:off x="2412241" y="4197067"/>
              <a:ext cx="674478" cy="347049"/>
            </a:xfrm>
            <a:prstGeom prst="rect">
              <a:avLst/>
            </a:prstGeom>
            <a:noFill/>
            <a:ln w="635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F97740-D5BA-AAC5-DECB-5850109C8886}"/>
              </a:ext>
            </a:extLst>
          </p:cNvPr>
          <p:cNvGrpSpPr/>
          <p:nvPr/>
        </p:nvGrpSpPr>
        <p:grpSpPr>
          <a:xfrm>
            <a:off x="1747332" y="3559847"/>
            <a:ext cx="3886986" cy="1603823"/>
            <a:chOff x="1747332" y="3559847"/>
            <a:chExt cx="3886986" cy="160382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3808F2E-F6A4-F032-ED29-7C68CA7110AF}"/>
                </a:ext>
              </a:extLst>
            </p:cNvPr>
            <p:cNvGrpSpPr/>
            <p:nvPr/>
          </p:nvGrpSpPr>
          <p:grpSpPr>
            <a:xfrm>
              <a:off x="2398794" y="4034118"/>
              <a:ext cx="1164677" cy="1129552"/>
              <a:chOff x="660576" y="2937026"/>
              <a:chExt cx="817726" cy="80654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1A5F1ED-CBC4-DA1D-DCE0-2DDFC6C3AEF0}"/>
                  </a:ext>
                </a:extLst>
              </p:cNvPr>
              <p:cNvSpPr/>
              <p:nvPr/>
            </p:nvSpPr>
            <p:spPr>
              <a:xfrm>
                <a:off x="660576" y="3065123"/>
                <a:ext cx="501518" cy="239352"/>
              </a:xfrm>
              <a:prstGeom prst="rect">
                <a:avLst/>
              </a:prstGeom>
              <a:noFill/>
              <a:ln w="63500"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Circular Arrow 10">
                <a:extLst>
                  <a:ext uri="{FF2B5EF4-FFF2-40B4-BE49-F238E27FC236}">
                    <a16:creationId xmlns:a16="http://schemas.microsoft.com/office/drawing/2014/main" id="{0AAF63DA-CC0D-4E57-566B-6A238D345162}"/>
                  </a:ext>
                </a:extLst>
              </p:cNvPr>
              <p:cNvSpPr/>
              <p:nvPr/>
            </p:nvSpPr>
            <p:spPr>
              <a:xfrm rot="18396935">
                <a:off x="673544" y="2938809"/>
                <a:ext cx="806541" cy="802975"/>
              </a:xfrm>
              <a:prstGeom prst="circularArrow">
                <a:avLst>
                  <a:gd name="adj1" fmla="val 12500"/>
                  <a:gd name="adj2" fmla="val 1142309"/>
                  <a:gd name="adj3" fmla="val 20457681"/>
                  <a:gd name="adj4" fmla="val 6400826"/>
                  <a:gd name="adj5" fmla="val 19282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261E867D-CECB-B17E-89EB-B29392F30196}"/>
                </a:ext>
              </a:extLst>
            </p:cNvPr>
            <p:cNvCxnSpPr/>
            <p:nvPr/>
          </p:nvCxnSpPr>
          <p:spPr>
            <a:xfrm flipV="1">
              <a:off x="1747332" y="4583104"/>
              <a:ext cx="1371600" cy="47360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0B2E066C-C536-40B8-3D15-DF0B75D04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3698" y="3559847"/>
              <a:ext cx="470620" cy="17291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965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26BFA871-6082-1F10-8C4D-316EA8E1C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405" y="2085533"/>
            <a:ext cx="502920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F1F3DD-7141-D089-60AC-CAA6E8F45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034" y="2243095"/>
            <a:ext cx="134302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67CDB98-72A3-CABF-00C2-972C4705F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2483" y="507770"/>
            <a:ext cx="625436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How a PIVOT works on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0D4FD-1CF5-D483-B573-7607B9F1A212}"/>
              </a:ext>
            </a:extLst>
          </p:cNvPr>
          <p:cNvSpPr txBox="1"/>
          <p:nvPr/>
        </p:nvSpPr>
        <p:spPr>
          <a:xfrm>
            <a:off x="3360323" y="5624297"/>
            <a:ext cx="563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But what is ultimately presented back to the client?</a:t>
            </a:r>
          </a:p>
        </p:txBody>
      </p:sp>
      <p:sp>
        <p:nvSpPr>
          <p:cNvPr id="8" name="Circular Arrow 7">
            <a:extLst>
              <a:ext uri="{FF2B5EF4-FFF2-40B4-BE49-F238E27FC236}">
                <a16:creationId xmlns:a16="http://schemas.microsoft.com/office/drawing/2014/main" id="{C22B5C10-291D-CB37-3D45-EDA78B46B43B}"/>
              </a:ext>
            </a:extLst>
          </p:cNvPr>
          <p:cNvSpPr/>
          <p:nvPr/>
        </p:nvSpPr>
        <p:spPr>
          <a:xfrm rot="14468456">
            <a:off x="2131765" y="3007944"/>
            <a:ext cx="1159547" cy="1183154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87966"/>
              <a:gd name="adj5" fmla="val 19282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E2D045F-A3A7-6067-A3B9-672532B64BED}"/>
              </a:ext>
            </a:extLst>
          </p:cNvPr>
          <p:cNvGrpSpPr/>
          <p:nvPr/>
        </p:nvGrpSpPr>
        <p:grpSpPr>
          <a:xfrm>
            <a:off x="4724400" y="2876550"/>
            <a:ext cx="2895600" cy="1878221"/>
            <a:chOff x="3200400" y="2590800"/>
            <a:chExt cx="2895600" cy="1878221"/>
          </a:xfrm>
        </p:grpSpPr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A17F772A-9091-D64D-8FE6-8FF7BE824A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1230" y="3745121"/>
              <a:ext cx="2400300" cy="723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F0A6E18-77D2-E4B9-F8A7-1AF2AE11A28B}"/>
                </a:ext>
              </a:extLst>
            </p:cNvPr>
            <p:cNvCxnSpPr/>
            <p:nvPr/>
          </p:nvCxnSpPr>
          <p:spPr>
            <a:xfrm>
              <a:off x="4686300" y="2847913"/>
              <a:ext cx="0" cy="781091"/>
            </a:xfrm>
            <a:prstGeom prst="straightConnector1">
              <a:avLst/>
            </a:prstGeom>
            <a:ln w="476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C8FA99A-C5F0-25C0-4B31-93C64035DB7A}"/>
                </a:ext>
              </a:extLst>
            </p:cNvPr>
            <p:cNvCxnSpPr/>
            <p:nvPr/>
          </p:nvCxnSpPr>
          <p:spPr>
            <a:xfrm>
              <a:off x="3200400" y="2667000"/>
              <a:ext cx="1314450" cy="1524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8A8523E-C234-0C60-8AA8-7132A86F19CB}"/>
                </a:ext>
              </a:extLst>
            </p:cNvPr>
            <p:cNvCxnSpPr/>
            <p:nvPr/>
          </p:nvCxnSpPr>
          <p:spPr>
            <a:xfrm flipH="1" flipV="1">
              <a:off x="3810000" y="2590800"/>
              <a:ext cx="98138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CE9C6E5-887C-3483-C410-FEF50E48EE53}"/>
                </a:ext>
              </a:extLst>
            </p:cNvPr>
            <p:cNvCxnSpPr/>
            <p:nvPr/>
          </p:nvCxnSpPr>
          <p:spPr>
            <a:xfrm flipV="1">
              <a:off x="5029200" y="2667000"/>
              <a:ext cx="609600" cy="1524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331E3A5-5ACA-224A-460A-91923622B7E6}"/>
                </a:ext>
              </a:extLst>
            </p:cNvPr>
            <p:cNvCxnSpPr/>
            <p:nvPr/>
          </p:nvCxnSpPr>
          <p:spPr>
            <a:xfrm flipV="1">
              <a:off x="3962400" y="2590800"/>
              <a:ext cx="72390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9FC9B-903B-E533-05E6-FE6DAAE743CC}"/>
                </a:ext>
              </a:extLst>
            </p:cNvPr>
            <p:cNvCxnSpPr/>
            <p:nvPr/>
          </p:nvCxnSpPr>
          <p:spPr>
            <a:xfrm flipV="1">
              <a:off x="4114800" y="2590800"/>
              <a:ext cx="198120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67FD789-9DAA-BD63-748F-1F8DC573098A}"/>
                </a:ext>
              </a:extLst>
            </p:cNvPr>
            <p:cNvCxnSpPr/>
            <p:nvPr/>
          </p:nvCxnSpPr>
          <p:spPr>
            <a:xfrm>
              <a:off x="4300690" y="2590800"/>
              <a:ext cx="110951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EFE3E9-6398-9BB3-C730-9DADA0E08230}"/>
                </a:ext>
              </a:extLst>
            </p:cNvPr>
            <p:cNvCxnSpPr/>
            <p:nvPr/>
          </p:nvCxnSpPr>
          <p:spPr>
            <a:xfrm>
              <a:off x="5257800" y="2590800"/>
              <a:ext cx="38100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915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E760BE-10BC-E37D-6BB7-2C5260C3A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156" y="430702"/>
            <a:ext cx="5349688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An aggregates refresher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B2E0771-418E-48CF-0090-F043C03F9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545464"/>
              </p:ext>
            </p:extLst>
          </p:nvPr>
        </p:nvGraphicFramePr>
        <p:xfrm>
          <a:off x="1775012" y="2135432"/>
          <a:ext cx="8821270" cy="29686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5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2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68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818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725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515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Aggregate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Alphanumerics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Dates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Numerics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Datarows</a:t>
                      </a:r>
                      <a:r>
                        <a:rPr lang="en-US" sz="1200" dirty="0">
                          <a:effectLst/>
                        </a:rPr>
                        <a:t> with NULLs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NULL-only records, or record-less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COUNT()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53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COUNT_BIG()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MIN()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NULL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MAX()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NULL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SUM()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NULL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7652581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AVG()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NULL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55657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8F40C0F-960F-02A3-1461-6073FC8754C0}"/>
              </a:ext>
            </a:extLst>
          </p:cNvPr>
          <p:cNvSpPr txBox="1"/>
          <p:nvPr/>
        </p:nvSpPr>
        <p:spPr>
          <a:xfrm>
            <a:off x="1775012" y="5665786"/>
            <a:ext cx="900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Books Online for additional aggregates, as well as any aggregate-to-datatype limitations.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949756-9A22-D753-3E44-26F23C138FBF}"/>
              </a:ext>
            </a:extLst>
          </p:cNvPr>
          <p:cNvSpPr txBox="1"/>
          <p:nvPr/>
        </p:nvSpPr>
        <p:spPr>
          <a:xfrm>
            <a:off x="1775011" y="1674256"/>
            <a:ext cx="871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aggregate value is a solitary value that summarizes a list of values, even a list of one</a:t>
            </a:r>
          </a:p>
        </p:txBody>
      </p:sp>
    </p:spTree>
    <p:extLst>
      <p:ext uri="{BB962C8B-B14F-4D97-AF65-F5344CB8AC3E}">
        <p14:creationId xmlns:p14="http://schemas.microsoft.com/office/powerpoint/2010/main" val="1695958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10C182A4-545A-6F44-B4DB-6988B6896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335" y="2512359"/>
            <a:ext cx="3048000" cy="87630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40B85F-9A79-C2DA-08FD-EB2668B30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675640"/>
            <a:ext cx="133350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4A2E86F-2863-25C5-4BDC-549395FA386E}"/>
              </a:ext>
            </a:extLst>
          </p:cNvPr>
          <p:cNvGrpSpPr/>
          <p:nvPr/>
        </p:nvGrpSpPr>
        <p:grpSpPr>
          <a:xfrm>
            <a:off x="1785031" y="4413351"/>
            <a:ext cx="9231963" cy="1675663"/>
            <a:chOff x="1785031" y="4413351"/>
            <a:chExt cx="9231963" cy="167566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839E7F-CA57-527E-F0A8-07A902EFF620}"/>
                </a:ext>
              </a:extLst>
            </p:cNvPr>
            <p:cNvSpPr txBox="1"/>
            <p:nvPr/>
          </p:nvSpPr>
          <p:spPr>
            <a:xfrm>
              <a:off x="1785031" y="4413351"/>
              <a:ext cx="306760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FF00FF"/>
                  </a:solidFill>
                  <a:highlight>
                    <a:srgbClr val="00FFFF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COUNT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[Col1]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FOR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ACF18A-757C-7B59-B501-07891BB58D25}"/>
                </a:ext>
              </a:extLst>
            </p:cNvPr>
            <p:cNvSpPr txBox="1"/>
            <p:nvPr/>
          </p:nvSpPr>
          <p:spPr>
            <a:xfrm>
              <a:off x="4867208" y="4413352"/>
              <a:ext cx="306760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FF00FF"/>
                  </a:solidFill>
                  <a:highlight>
                    <a:srgbClr val="00FFFF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[Col1]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FOR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49CB55-7A34-5328-4CBB-E081BBF4C558}"/>
                </a:ext>
              </a:extLst>
            </p:cNvPr>
            <p:cNvSpPr txBox="1"/>
            <p:nvPr/>
          </p:nvSpPr>
          <p:spPr>
            <a:xfrm>
              <a:off x="7949385" y="4413352"/>
              <a:ext cx="306760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FF00FF"/>
                  </a:solidFill>
                  <a:highlight>
                    <a:srgbClr val="00FFFF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MAX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[Col1]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FOR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CF7E4F4-6778-A46E-3339-20E3FBA54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62366" y="4978206"/>
              <a:ext cx="752475" cy="20955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4361E7F-8FFF-CD74-26AC-6B6DDC241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19329" y="4969242"/>
              <a:ext cx="752475" cy="20955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8C0B788-9BA6-50D0-641C-24F696F79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12159" y="4969242"/>
              <a:ext cx="752475" cy="20955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6409E77-F318-3039-3A79-EB43C03AD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38350" y="5412739"/>
              <a:ext cx="2047875" cy="67627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11D5D26-AEB3-4476-F12B-4FEADE0EF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22769" y="5422264"/>
              <a:ext cx="2000250" cy="66675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25AA35F-91F8-A143-7070-8AA14E5F0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34350" y="5418342"/>
              <a:ext cx="2019300" cy="657225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77FC45-6EB1-FB4F-9601-EA2C6FA781EE}"/>
              </a:ext>
            </a:extLst>
          </p:cNvPr>
          <p:cNvGrpSpPr/>
          <p:nvPr/>
        </p:nvGrpSpPr>
        <p:grpSpPr>
          <a:xfrm>
            <a:off x="4852640" y="702836"/>
            <a:ext cx="6375026" cy="1569660"/>
            <a:chOff x="3108163" y="2917462"/>
            <a:chExt cx="6375026" cy="156966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0E4389-1FC1-8C1E-E33E-CEFF310AEE8A}"/>
                </a:ext>
              </a:extLst>
            </p:cNvPr>
            <p:cNvSpPr txBox="1"/>
            <p:nvPr/>
          </p:nvSpPr>
          <p:spPr>
            <a:xfrm>
              <a:off x="3108163" y="2917462"/>
              <a:ext cx="6375026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3200" dirty="0">
                  <a:solidFill>
                    <a:srgbClr val="FF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&lt;AGG&gt;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[Col1]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3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32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FOR</a:t>
              </a:r>
              <a:r>
                <a:rPr lang="en-US" sz="32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  <a:r>
                <a:rPr lang="en-US" sz="32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32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  )</a:t>
              </a:r>
              <a:endParaRPr lang="en-US" sz="32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5A7DA43-869A-A95B-E2B7-B140186DA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15137" y="4003776"/>
              <a:ext cx="1590675" cy="409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461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6C9671-B483-5D5C-C5A9-FFEC9DDF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425" y="253663"/>
            <a:ext cx="6915150" cy="11430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PIVOT()</a:t>
            </a:r>
            <a:r>
              <a:rPr lang="en-US" sz="4000" b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4000" b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LIKE/!=</a:t>
            </a:r>
            <a:r>
              <a:rPr lang="en-US" sz="4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4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 BY</a:t>
            </a:r>
            <a:endParaRPr lang="en-US" sz="4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1F8A9C-5CE4-F138-BEC7-C8B131DFF7DA}"/>
              </a:ext>
            </a:extLst>
          </p:cNvPr>
          <p:cNvGrpSpPr/>
          <p:nvPr/>
        </p:nvGrpSpPr>
        <p:grpSpPr>
          <a:xfrm>
            <a:off x="1965771" y="4457700"/>
            <a:ext cx="8068815" cy="2078460"/>
            <a:chOff x="441771" y="4419600"/>
            <a:chExt cx="8068815" cy="207846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5BE044A-24DB-B35B-B34D-E66C93327C05}"/>
                </a:ext>
              </a:extLst>
            </p:cNvPr>
            <p:cNvCxnSpPr/>
            <p:nvPr/>
          </p:nvCxnSpPr>
          <p:spPr>
            <a:xfrm>
              <a:off x="4476750" y="4419600"/>
              <a:ext cx="0" cy="20784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593D1CF-628D-A53D-646C-26F3F365C1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771" y="5342836"/>
              <a:ext cx="3914775" cy="904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B291B93C-3E2C-B72A-232F-D0F174E6A4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5811" y="5342836"/>
              <a:ext cx="3914775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F97A57D-13B4-50BD-900F-8D0EFF4D2CA1}"/>
              </a:ext>
            </a:extLst>
          </p:cNvPr>
          <p:cNvGrpSpPr/>
          <p:nvPr/>
        </p:nvGrpSpPr>
        <p:grpSpPr>
          <a:xfrm>
            <a:off x="2133600" y="1409700"/>
            <a:ext cx="7710488" cy="2522845"/>
            <a:chOff x="609600" y="1371600"/>
            <a:chExt cx="7710488" cy="25228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102AC6-C526-15CE-01D2-CFA317091BD7}"/>
                </a:ext>
              </a:extLst>
            </p:cNvPr>
            <p:cNvSpPr txBox="1"/>
            <p:nvPr/>
          </p:nvSpPr>
          <p:spPr>
            <a:xfrm>
              <a:off x="1371600" y="1371600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PIVOT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AFD481-CDE4-13F8-AF16-8CE2A74C5959}"/>
                </a:ext>
              </a:extLst>
            </p:cNvPr>
            <p:cNvSpPr txBox="1"/>
            <p:nvPr/>
          </p:nvSpPr>
          <p:spPr>
            <a:xfrm>
              <a:off x="609600" y="1955453"/>
              <a:ext cx="304800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PivotResults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.*</a:t>
              </a:r>
              <a:endPara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endPara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ID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Col1 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dbo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Table_1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RawData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</a:p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endPara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FOR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  </a:t>
              </a:r>
              <a:r>
                <a:rPr lang="en-US" sz="5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]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  </a:t>
              </a:r>
              <a:r>
                <a:rPr lang="en-US" sz="7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]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  </a:t>
              </a:r>
              <a:r>
                <a:rPr lang="en-US" sz="3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]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endParaRPr lang="en-US" sz="12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67E6A29-AE4B-EEBF-3FD2-0A4E6FE6FE94}"/>
                </a:ext>
              </a:extLst>
            </p:cNvPr>
            <p:cNvSpPr txBox="1"/>
            <p:nvPr/>
          </p:nvSpPr>
          <p:spPr>
            <a:xfrm>
              <a:off x="6553200" y="1371600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GROUP BY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B10C0B-2D46-3A83-2836-556D258D1ABA}"/>
                </a:ext>
              </a:extLst>
            </p:cNvPr>
            <p:cNvSpPr txBox="1"/>
            <p:nvPr/>
          </p:nvSpPr>
          <p:spPr>
            <a:xfrm>
              <a:off x="5943600" y="1955453"/>
              <a:ext cx="23764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ID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Col1</a:t>
              </a:r>
            </a:p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dbo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Table_1</a:t>
              </a:r>
            </a:p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GROUP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BY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ID</a:t>
              </a:r>
              <a:endParaRPr lang="en-US" sz="12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4" name="Picture 13" descr="http://www.iconsdb.com/icons/preview/royal-blue/circle-m.png">
              <a:extLst>
                <a:ext uri="{FF2B5EF4-FFF2-40B4-BE49-F238E27FC236}">
                  <a16:creationId xmlns:a16="http://schemas.microsoft.com/office/drawing/2014/main" id="{4DBBBF09-E728-9FFC-077C-E3A0B6CDD061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0862" y="3490409"/>
              <a:ext cx="161925" cy="161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14" descr="http://www.iconsdb.com/icons/preview/green/triangle-m.png">
              <a:extLst>
                <a:ext uri="{FF2B5EF4-FFF2-40B4-BE49-F238E27FC236}">
                  <a16:creationId xmlns:a16="http://schemas.microsoft.com/office/drawing/2014/main" id="{C0E6016A-F439-AA89-FC57-B2325566F187}"/>
                </a:ext>
              </a:extLst>
            </p:cNvPr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0895" y="3469101"/>
              <a:ext cx="180975" cy="18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Picture 15" descr="http://www.iconsdb.com/icons/preview/red/square-rounded-m.png">
              <a:extLst>
                <a:ext uri="{FF2B5EF4-FFF2-40B4-BE49-F238E27FC236}">
                  <a16:creationId xmlns:a16="http://schemas.microsoft.com/office/drawing/2014/main" id="{B8658585-3506-AC05-1766-2BAB46BE4E68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3628" y="3490409"/>
              <a:ext cx="147576" cy="1492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" name="Picture 2">
            <a:extLst>
              <a:ext uri="{FF2B5EF4-FFF2-40B4-BE49-F238E27FC236}">
                <a16:creationId xmlns:a16="http://schemas.microsoft.com/office/drawing/2014/main" id="{37BDAB34-15C3-40E8-6164-3A0478426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237" y="1680455"/>
            <a:ext cx="134302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F8526BD-D1E9-E3E4-A176-53AC14E76A2F}"/>
              </a:ext>
            </a:extLst>
          </p:cNvPr>
          <p:cNvGrpSpPr/>
          <p:nvPr/>
        </p:nvGrpSpPr>
        <p:grpSpPr>
          <a:xfrm>
            <a:off x="2733675" y="3738206"/>
            <a:ext cx="6296025" cy="1266825"/>
            <a:chOff x="1209675" y="3700106"/>
            <a:chExt cx="6296025" cy="1266825"/>
          </a:xfrm>
        </p:grpSpPr>
        <p:pic>
          <p:nvPicPr>
            <p:cNvPr id="19" name="Picture 3">
              <a:extLst>
                <a:ext uri="{FF2B5EF4-FFF2-40B4-BE49-F238E27FC236}">
                  <a16:creationId xmlns:a16="http://schemas.microsoft.com/office/drawing/2014/main" id="{62253A9B-3A92-8530-B6CF-31AFE41D19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9675" y="4248150"/>
              <a:ext cx="1847850" cy="619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FCD81680-CE81-8394-7A89-1C8FAC398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200" y="3700106"/>
              <a:ext cx="1333500" cy="1266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8584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54CE11-2F7D-FD57-21B9-544320CA6B9A}"/>
              </a:ext>
            </a:extLst>
          </p:cNvPr>
          <p:cNvSpPr txBox="1"/>
          <p:nvPr/>
        </p:nvSpPr>
        <p:spPr>
          <a:xfrm>
            <a:off x="2209800" y="2494430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AAA430-A9DC-CDB7-7B0B-80D612F57011}"/>
              </a:ext>
            </a:extLst>
          </p:cNvPr>
          <p:cNvSpPr txBox="1"/>
          <p:nvPr/>
        </p:nvSpPr>
        <p:spPr>
          <a:xfrm>
            <a:off x="4114800" y="3252139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Exactly one column’s values can be </a:t>
            </a:r>
          </a:p>
          <a:p>
            <a:r>
              <a:rPr lang="en-US" dirty="0"/>
              <a:t>    promoted into the column header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CD3DED-E352-C2B9-DDF4-A4F6E0A11327}"/>
              </a:ext>
            </a:extLst>
          </p:cNvPr>
          <p:cNvCxnSpPr>
            <a:endCxn id="5" idx="1"/>
          </p:cNvCxnSpPr>
          <p:nvPr/>
        </p:nvCxnSpPr>
        <p:spPr>
          <a:xfrm flipV="1">
            <a:off x="3733800" y="3575305"/>
            <a:ext cx="381000" cy="747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22AE178-3489-67F2-6FDF-BA3B4DAF1ACD}"/>
              </a:ext>
            </a:extLst>
          </p:cNvPr>
          <p:cNvSpPr txBox="1"/>
          <p:nvPr/>
        </p:nvSpPr>
        <p:spPr>
          <a:xfrm>
            <a:off x="3810000" y="2398939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Exactly one column can be aggregated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DF232DB-1625-1DE6-A485-D46B105A84AF}"/>
              </a:ext>
            </a:extLst>
          </p:cNvPr>
          <p:cNvCxnSpPr>
            <a:endCxn id="7" idx="1"/>
          </p:cNvCxnSpPr>
          <p:nvPr/>
        </p:nvCxnSpPr>
        <p:spPr>
          <a:xfrm flipV="1">
            <a:off x="3429000" y="2583605"/>
            <a:ext cx="381000" cy="1282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C2FF69-276D-290C-7180-DBCB2A28400D}"/>
              </a:ext>
            </a:extLst>
          </p:cNvPr>
          <p:cNvCxnSpPr/>
          <p:nvPr/>
        </p:nvCxnSpPr>
        <p:spPr>
          <a:xfrm>
            <a:off x="3200400" y="4824363"/>
            <a:ext cx="4038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96C10C0-CB68-AF36-1081-A494E384CC92}"/>
              </a:ext>
            </a:extLst>
          </p:cNvPr>
          <p:cNvCxnSpPr/>
          <p:nvPr/>
        </p:nvCxnSpPr>
        <p:spPr>
          <a:xfrm>
            <a:off x="3446827" y="4824363"/>
            <a:ext cx="172673" cy="337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41EEE9-AB1D-CAAD-F2EF-A347DC961B42}"/>
              </a:ext>
            </a:extLst>
          </p:cNvPr>
          <p:cNvSpPr txBox="1"/>
          <p:nvPr/>
        </p:nvSpPr>
        <p:spPr>
          <a:xfrm>
            <a:off x="3619500" y="4930911"/>
            <a:ext cx="6819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“value-turned-column” (VTC)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Must be explicitly requested at compile-time: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Once. Repeated times will result in a parse error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Sub-queries and variables are not allowed here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“But what if I don’t know them at compile-time?” </a:t>
            </a:r>
            <a:r>
              <a:rPr lang="en-US" i="1" dirty="0"/>
              <a:t>Stay tuned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Strong recommendation to enclose in braces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3C0ABC4-1A96-336A-0F7A-44E95090E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651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Breakdown of PIVOT statement (1/4)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D1FEAC-AD04-09A6-4086-1E88875BAAEC}"/>
              </a:ext>
            </a:extLst>
          </p:cNvPr>
          <p:cNvSpPr txBox="1"/>
          <p:nvPr/>
        </p:nvSpPr>
        <p:spPr>
          <a:xfrm>
            <a:off x="3388658" y="1580269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Exactly one aggregate can be applied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1A5BD6-FE44-AA08-9380-C93F823C1396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985941" y="1764935"/>
            <a:ext cx="402717" cy="2152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54A1BBE-B055-7CA8-BAEC-0428C1219FD4}"/>
              </a:ext>
            </a:extLst>
          </p:cNvPr>
          <p:cNvSpPr txBox="1"/>
          <p:nvPr/>
        </p:nvSpPr>
        <p:spPr>
          <a:xfrm>
            <a:off x="8936368" y="3755941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/>
              <a:t>Table_1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178121-80A9-D81D-FF9E-5554C4F35F5B}"/>
              </a:ext>
            </a:extLst>
          </p:cNvPr>
          <p:cNvSpPr txBox="1"/>
          <p:nvPr/>
        </p:nvSpPr>
        <p:spPr>
          <a:xfrm>
            <a:off x="8775962" y="4915714"/>
            <a:ext cx="77875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/>
              <a:t>PivotResults</a:t>
            </a:r>
            <a:endParaRPr lang="en-US" sz="1050" b="1" dirty="0"/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EC5B1B6D-EA58-E0BC-9D04-4EE9392F2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27" y="4305300"/>
            <a:ext cx="1635831" cy="5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31726D90-2DA1-6EE1-017B-2FAD75D74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38" y="1524853"/>
            <a:ext cx="1090151" cy="209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2623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774EEC-8D61-72EA-4064-9A2B5BC956E5}"/>
              </a:ext>
            </a:extLst>
          </p:cNvPr>
          <p:cNvSpPr txBox="1"/>
          <p:nvPr/>
        </p:nvSpPr>
        <p:spPr>
          <a:xfrm>
            <a:off x="2209800" y="2499907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</a:p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)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[ID]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E9442F-7553-4F24-CABC-192B44EF05A6}"/>
              </a:ext>
            </a:extLst>
          </p:cNvPr>
          <p:cNvSpPr txBox="1"/>
          <p:nvPr/>
        </p:nvSpPr>
        <p:spPr>
          <a:xfrm>
            <a:off x="5029200" y="3713630"/>
            <a:ext cx="4766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92787F-6E1D-9694-BE4B-C116E15F9EAE}"/>
              </a:ext>
            </a:extLst>
          </p:cNvPr>
          <p:cNvCxnSpPr/>
          <p:nvPr/>
        </p:nvCxnSpPr>
        <p:spPr>
          <a:xfrm>
            <a:off x="2819400" y="3414308"/>
            <a:ext cx="419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D8A2F7-2C47-D23F-F805-6F4317DD0672}"/>
              </a:ext>
            </a:extLst>
          </p:cNvPr>
          <p:cNvCxnSpPr>
            <a:endCxn id="5" idx="1"/>
          </p:cNvCxnSpPr>
          <p:nvPr/>
        </p:nvCxnSpPr>
        <p:spPr>
          <a:xfrm>
            <a:off x="4153220" y="3417596"/>
            <a:ext cx="875980" cy="480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595EB6E9-7E55-6875-4699-F5E99F9A8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651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Breakdown of PIVOT statement (2/4)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A25ECE-FC99-57A2-0BA2-046D63EC1957}"/>
              </a:ext>
            </a:extLst>
          </p:cNvPr>
          <p:cNvSpPr txBox="1"/>
          <p:nvPr/>
        </p:nvSpPr>
        <p:spPr>
          <a:xfrm>
            <a:off x="8936368" y="3755941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EDC37-AD60-3A38-00AF-3814C1EE6C3F}"/>
              </a:ext>
            </a:extLst>
          </p:cNvPr>
          <p:cNvSpPr txBox="1"/>
          <p:nvPr/>
        </p:nvSpPr>
        <p:spPr>
          <a:xfrm>
            <a:off x="8775962" y="4915714"/>
            <a:ext cx="77875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D119773C-7994-7B8A-F646-684ECF8B2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27" y="4305300"/>
            <a:ext cx="1635831" cy="5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E9311CF-8E1A-CA3B-EAD0-499AAB216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38" y="1524853"/>
            <a:ext cx="1090151" cy="209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912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285B26-9F86-E808-CD65-D6479889044C}"/>
              </a:ext>
            </a:extLst>
          </p:cNvPr>
          <p:cNvSpPr txBox="1"/>
          <p:nvPr/>
        </p:nvSpPr>
        <p:spPr>
          <a:xfrm>
            <a:off x="2209800" y="2490943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91FA3D-B214-CDAC-E9EF-58FDB82BD07B}"/>
              </a:ext>
            </a:extLst>
          </p:cNvPr>
          <p:cNvSpPr txBox="1"/>
          <p:nvPr/>
        </p:nvSpPr>
        <p:spPr>
          <a:xfrm>
            <a:off x="5600700" y="3785486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predicates must be named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6C7055-9DDE-AFA0-5984-92E7BB75838C}"/>
              </a:ext>
            </a:extLst>
          </p:cNvPr>
          <p:cNvCxnSpPr/>
          <p:nvPr/>
        </p:nvCxnSpPr>
        <p:spPr>
          <a:xfrm>
            <a:off x="4343400" y="3557743"/>
            <a:ext cx="1257300" cy="412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0569CE3-CBA4-B5D2-8941-FE31A28B8058}"/>
              </a:ext>
            </a:extLst>
          </p:cNvPr>
          <p:cNvCxnSpPr/>
          <p:nvPr/>
        </p:nvCxnSpPr>
        <p:spPr>
          <a:xfrm flipV="1">
            <a:off x="4876800" y="3970152"/>
            <a:ext cx="723900" cy="882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91311976-D702-4FD0-97D7-54D8842B6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5617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Breakdown of PIVOT statement (3/4)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693FD5-FF30-10B6-E5F5-E6D01D6292CE}"/>
              </a:ext>
            </a:extLst>
          </p:cNvPr>
          <p:cNvSpPr txBox="1"/>
          <p:nvPr/>
        </p:nvSpPr>
        <p:spPr>
          <a:xfrm>
            <a:off x="8936368" y="3746977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241EF5-26C0-13AF-0DDF-CA3A93E37BBA}"/>
              </a:ext>
            </a:extLst>
          </p:cNvPr>
          <p:cNvSpPr txBox="1"/>
          <p:nvPr/>
        </p:nvSpPr>
        <p:spPr>
          <a:xfrm>
            <a:off x="8775962" y="4906750"/>
            <a:ext cx="77875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E2BEDE61-A2EC-8D0B-A710-1D1FE6C55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27" y="4296336"/>
            <a:ext cx="1635831" cy="5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6908C7CE-E125-3833-5448-F0305CC31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38" y="1515889"/>
            <a:ext cx="1090151" cy="209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4365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ve Instructor-Led SQL Querying Advanced Training - Hands-on Course">
            <a:extLst>
              <a:ext uri="{FF2B5EF4-FFF2-40B4-BE49-F238E27FC236}">
                <a16:creationId xmlns:a16="http://schemas.microsoft.com/office/drawing/2014/main" id="{36BE7F52-A9A7-526F-8C31-29DC1A51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3066BF-E472-E6BA-E41C-05D97E8D8C8D}"/>
              </a:ext>
            </a:extLst>
          </p:cNvPr>
          <p:cNvSpPr txBox="1"/>
          <p:nvPr/>
        </p:nvSpPr>
        <p:spPr>
          <a:xfrm>
            <a:off x="2133600" y="1612626"/>
            <a:ext cx="813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The T-SQL </a:t>
            </a:r>
            <a:r>
              <a:rPr lang="en-US" sz="2800" b="1" dirty="0"/>
              <a:t>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PIV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T</a:t>
            </a:r>
            <a:r>
              <a:rPr lang="en-US" sz="4800" b="1" dirty="0"/>
              <a:t> Operators</a:t>
            </a:r>
            <a:endParaRPr lang="en-US" sz="4800" dirty="0"/>
          </a:p>
        </p:txBody>
      </p:sp>
      <p:sp>
        <p:nvSpPr>
          <p:cNvPr id="7" name="Circular Arrow 6">
            <a:extLst>
              <a:ext uri="{FF2B5EF4-FFF2-40B4-BE49-F238E27FC236}">
                <a16:creationId xmlns:a16="http://schemas.microsoft.com/office/drawing/2014/main" id="{F176BDE0-FF2D-5E8F-F5C1-D42E1840A2A9}"/>
              </a:ext>
            </a:extLst>
          </p:cNvPr>
          <p:cNvSpPr/>
          <p:nvPr/>
        </p:nvSpPr>
        <p:spPr>
          <a:xfrm rot="14468456">
            <a:off x="5975144" y="1752851"/>
            <a:ext cx="546507" cy="551266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588939"/>
              <a:gd name="adj5" fmla="val 19282"/>
            </a:avLst>
          </a:prstGeom>
          <a:solidFill>
            <a:schemeClr val="accent2">
              <a:lumMod val="75000"/>
            </a:schemeClr>
          </a:solidFill>
          <a:ln w="25400" cap="flat" cmpd="sng" algn="ctr">
            <a:solidFill>
              <a:srgbClr val="C0504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519D2F-E72B-495C-A23A-F9BC9C3136B6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Picture 4" descr="GitHub Logo, symbol, meaning, history, PNG, brand">
            <a:extLst>
              <a:ext uri="{FF2B5EF4-FFF2-40B4-BE49-F238E27FC236}">
                <a16:creationId xmlns:a16="http://schemas.microsoft.com/office/drawing/2014/main" id="{A6D76E33-B567-409C-B07C-8D1BA646F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831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42439B-B172-B31A-ECBE-4E3EF7C9C83D}"/>
              </a:ext>
            </a:extLst>
          </p:cNvPr>
          <p:cNvSpPr txBox="1"/>
          <p:nvPr/>
        </p:nvSpPr>
        <p:spPr>
          <a:xfrm>
            <a:off x="2209800" y="2496545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PivotResults.*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45A2BE-20AF-583F-EBAD-543D9EE04889}"/>
              </a:ext>
            </a:extLst>
          </p:cNvPr>
          <p:cNvSpPr txBox="1"/>
          <p:nvPr/>
        </p:nvSpPr>
        <p:spPr>
          <a:xfrm>
            <a:off x="5636260" y="3838477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then select the correct predicate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314240-FAFB-EC51-B636-584DD84A88C5}"/>
              </a:ext>
            </a:extLst>
          </p:cNvPr>
          <p:cNvCxnSpPr>
            <a:cxnSpLocks/>
          </p:cNvCxnSpPr>
          <p:nvPr/>
        </p:nvCxnSpPr>
        <p:spPr>
          <a:xfrm flipH="1" flipV="1">
            <a:off x="4876800" y="2801348"/>
            <a:ext cx="759460" cy="1181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CDFE085-79FE-ACC4-35FB-8DA82B19C89C}"/>
              </a:ext>
            </a:extLst>
          </p:cNvPr>
          <p:cNvCxnSpPr>
            <a:endCxn id="5" idx="1"/>
          </p:cNvCxnSpPr>
          <p:nvPr/>
        </p:nvCxnSpPr>
        <p:spPr>
          <a:xfrm flipV="1">
            <a:off x="4876800" y="4023143"/>
            <a:ext cx="759460" cy="952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3A2FFDE6-29D4-DCDE-CD29-E9CFC1726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6177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Breakdown of PIVOT statement (4/4)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4416382-CD74-6655-6663-740A873E2B99}"/>
              </a:ext>
            </a:extLst>
          </p:cNvPr>
          <p:cNvGrpSpPr/>
          <p:nvPr/>
        </p:nvGrpSpPr>
        <p:grpSpPr>
          <a:xfrm>
            <a:off x="4267200" y="3573221"/>
            <a:ext cx="6127376" cy="2459778"/>
            <a:chOff x="2743200" y="3520553"/>
            <a:chExt cx="6127376" cy="245977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D7D9F7-C65E-B66E-C4AE-ED9A304AB341}"/>
                </a:ext>
              </a:extLst>
            </p:cNvPr>
            <p:cNvSpPr txBox="1"/>
            <p:nvPr/>
          </p:nvSpPr>
          <p:spPr>
            <a:xfrm>
              <a:off x="4572000" y="5334000"/>
              <a:ext cx="42985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You cannot directly select values from this predicate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05C8062-8F1B-7271-17DD-194313DDC7EB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2743200" y="3520553"/>
              <a:ext cx="1828800" cy="21366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C2B6614-0FD5-9D5E-9FCE-AA9A3C9278B1}"/>
              </a:ext>
            </a:extLst>
          </p:cNvPr>
          <p:cNvSpPr txBox="1"/>
          <p:nvPr/>
        </p:nvSpPr>
        <p:spPr>
          <a:xfrm>
            <a:off x="8936368" y="3752579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F3F4A4-AB72-E8A9-A88D-455716133C72}"/>
              </a:ext>
            </a:extLst>
          </p:cNvPr>
          <p:cNvSpPr txBox="1"/>
          <p:nvPr/>
        </p:nvSpPr>
        <p:spPr>
          <a:xfrm>
            <a:off x="8775962" y="4912352"/>
            <a:ext cx="77875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0A693EF8-B2F8-E56F-DF61-D448617A1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27" y="4301938"/>
            <a:ext cx="1635831" cy="5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CE2B8489-E50A-CDD7-CFA6-6266D7E2E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38" y="1521491"/>
            <a:ext cx="1090151" cy="209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56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68A6585A-C6C5-AE45-D37D-E9EDF9355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94750E42-D1A2-92EC-BA18-86DD7DFB8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2-column PIVOT</a:t>
            </a:r>
          </a:p>
        </p:txBody>
      </p:sp>
    </p:spTree>
    <p:extLst>
      <p:ext uri="{BB962C8B-B14F-4D97-AF65-F5344CB8AC3E}">
        <p14:creationId xmlns:p14="http://schemas.microsoft.com/office/powerpoint/2010/main" val="1203406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4">
            <a:extLst>
              <a:ext uri="{FF2B5EF4-FFF2-40B4-BE49-F238E27FC236}">
                <a16:creationId xmlns:a16="http://schemas.microsoft.com/office/drawing/2014/main" id="{257C07D1-CEEA-1830-3125-B69456FB0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510" y="1162677"/>
            <a:ext cx="5785477" cy="5077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AF0CE1-2DD0-A77E-FEB9-37996A4D4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717" y="3302720"/>
            <a:ext cx="2317798" cy="1984289"/>
          </a:xfrm>
          <a:prstGeom prst="rect">
            <a:avLst/>
          </a:prstGeom>
        </p:spPr>
      </p:pic>
      <p:pic>
        <p:nvPicPr>
          <p:cNvPr id="5" name="Picture 17">
            <a:extLst>
              <a:ext uri="{FF2B5EF4-FFF2-40B4-BE49-F238E27FC236}">
                <a16:creationId xmlns:a16="http://schemas.microsoft.com/office/drawing/2014/main" id="{9A49815F-402D-0026-BF73-42B1122B7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093" y="3505200"/>
            <a:ext cx="241935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50CDA54-249C-EA1C-2F41-BB438B396C28}"/>
              </a:ext>
            </a:extLst>
          </p:cNvPr>
          <p:cNvGrpSpPr/>
          <p:nvPr/>
        </p:nvGrpSpPr>
        <p:grpSpPr>
          <a:xfrm>
            <a:off x="1340553" y="3651512"/>
            <a:ext cx="2295525" cy="2476500"/>
            <a:chOff x="810258" y="3738345"/>
            <a:chExt cx="2295525" cy="2476500"/>
          </a:xfrm>
        </p:grpSpPr>
        <p:pic>
          <p:nvPicPr>
            <p:cNvPr id="7" name="Picture 20">
              <a:extLst>
                <a:ext uri="{FF2B5EF4-FFF2-40B4-BE49-F238E27FC236}">
                  <a16:creationId xmlns:a16="http://schemas.microsoft.com/office/drawing/2014/main" id="{08E31362-AEE4-52C7-9FFF-B2CEB716C5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258" y="3738345"/>
              <a:ext cx="2295525" cy="2476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Circular Arrow 28">
              <a:extLst>
                <a:ext uri="{FF2B5EF4-FFF2-40B4-BE49-F238E27FC236}">
                  <a16:creationId xmlns:a16="http://schemas.microsoft.com/office/drawing/2014/main" id="{DB7552BE-D5AC-4310-AD27-C8023105435B}"/>
                </a:ext>
              </a:extLst>
            </p:cNvPr>
            <p:cNvSpPr/>
            <p:nvPr/>
          </p:nvSpPr>
          <p:spPr>
            <a:xfrm rot="14468456">
              <a:off x="2111111" y="4267216"/>
              <a:ext cx="674168" cy="704330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87966"/>
                <a:gd name="adj5" fmla="val 19282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Circular Arrow 27">
              <a:extLst>
                <a:ext uri="{FF2B5EF4-FFF2-40B4-BE49-F238E27FC236}">
                  <a16:creationId xmlns:a16="http://schemas.microsoft.com/office/drawing/2014/main" id="{C07FAD0C-57FA-FEE2-BA0B-B73AF7500F61}"/>
                </a:ext>
              </a:extLst>
            </p:cNvPr>
            <p:cNvSpPr/>
            <p:nvPr/>
          </p:nvSpPr>
          <p:spPr>
            <a:xfrm rot="14468456">
              <a:off x="2111112" y="5476241"/>
              <a:ext cx="674168" cy="704330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87966"/>
                <a:gd name="adj5" fmla="val 19282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0E5997DC-B733-98F8-2B7E-B02BBFCB9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5768" y="0"/>
            <a:ext cx="7348427" cy="1143000"/>
          </a:xfrm>
        </p:spPr>
        <p:txBody>
          <a:bodyPr>
            <a:normAutofit/>
          </a:bodyPr>
          <a:lstStyle/>
          <a:p>
            <a:r>
              <a:rPr lang="en-US" dirty="0"/>
              <a:t>How a 3-column PIVOT works…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B3CB9E-5A32-8301-179B-35EC934052E1}"/>
              </a:ext>
            </a:extLst>
          </p:cNvPr>
          <p:cNvSpPr/>
          <p:nvPr/>
        </p:nvSpPr>
        <p:spPr>
          <a:xfrm>
            <a:off x="4629150" y="1126345"/>
            <a:ext cx="5486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[Name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 Miles,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Mins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...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Mins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[Miles]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([3], [5], [10])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7" name="Picture 9">
            <a:extLst>
              <a:ext uri="{FF2B5EF4-FFF2-40B4-BE49-F238E27FC236}">
                <a16:creationId xmlns:a16="http://schemas.microsoft.com/office/drawing/2014/main" id="{7EB14945-60E6-574D-94FB-F047B9898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42" y="4370204"/>
            <a:ext cx="224790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3">
            <a:extLst>
              <a:ext uri="{FF2B5EF4-FFF2-40B4-BE49-F238E27FC236}">
                <a16:creationId xmlns:a16="http://schemas.microsoft.com/office/drawing/2014/main" id="{1B6EC421-42BF-D3C9-6955-8BCFC8462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590" y="5008378"/>
            <a:ext cx="2447925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5">
            <a:extLst>
              <a:ext uri="{FF2B5EF4-FFF2-40B4-BE49-F238E27FC236}">
                <a16:creationId xmlns:a16="http://schemas.microsoft.com/office/drawing/2014/main" id="{7841A775-4DE0-6CC5-AE1A-270BE6E4A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186" y="1162677"/>
            <a:ext cx="186690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77F60EA-2A33-62D4-1ADB-E2BC1743AD25}"/>
              </a:ext>
            </a:extLst>
          </p:cNvPr>
          <p:cNvGrpSpPr/>
          <p:nvPr/>
        </p:nvGrpSpPr>
        <p:grpSpPr>
          <a:xfrm>
            <a:off x="9476313" y="5625288"/>
            <a:ext cx="1855966" cy="690451"/>
            <a:chOff x="9476313" y="5625288"/>
            <a:chExt cx="1855966" cy="690451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F0097DC9-DCF9-4C85-02CB-0CF4537A2F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2371" y="5646554"/>
              <a:ext cx="1819275" cy="619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76D9E33-4C06-9BD4-936D-CB745A9A078F}"/>
                </a:ext>
              </a:extLst>
            </p:cNvPr>
            <p:cNvSpPr/>
            <p:nvPr/>
          </p:nvSpPr>
          <p:spPr>
            <a:xfrm>
              <a:off x="9476313" y="5625288"/>
              <a:ext cx="1855966" cy="690451"/>
            </a:xfrm>
            <a:prstGeom prst="rect">
              <a:avLst/>
            </a:prstGeom>
            <a:noFill/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373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DF90D03-18CA-E3BB-F4B3-DD120F2DD70D}"/>
              </a:ext>
            </a:extLst>
          </p:cNvPr>
          <p:cNvSpPr txBox="1"/>
          <p:nvPr/>
        </p:nvSpPr>
        <p:spPr>
          <a:xfrm>
            <a:off x="1047749" y="1104901"/>
            <a:ext cx="6177523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PivotResults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</a:p>
          <a:p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[Name]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Miles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Mins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...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MIN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Mins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[Miles]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[3]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[5]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[10]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2AAB85D-F2F2-4CA3-D16C-0C093D928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272" y="3429000"/>
            <a:ext cx="3349159" cy="1139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65A7BD-155E-F624-20FB-05F1D22F3D75}"/>
              </a:ext>
            </a:extLst>
          </p:cNvPr>
          <p:cNvSpPr txBox="1"/>
          <p:nvPr/>
        </p:nvSpPr>
        <p:spPr>
          <a:xfrm>
            <a:off x="1048871" y="1111675"/>
            <a:ext cx="4598894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PivotResults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[Name]</a:t>
            </a:r>
          </a:p>
          <a:p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PivotResults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[3]</a:t>
            </a:r>
          </a:p>
          <a:p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PivotResults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[5]</a:t>
            </a:r>
          </a:p>
          <a:p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PivotResults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[10]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5FB4D46-AE5B-5331-04EB-724C8CAAD4ED}"/>
              </a:ext>
            </a:extLst>
          </p:cNvPr>
          <p:cNvGrpSpPr/>
          <p:nvPr/>
        </p:nvGrpSpPr>
        <p:grpSpPr>
          <a:xfrm>
            <a:off x="1047749" y="1118449"/>
            <a:ext cx="10055082" cy="3450317"/>
            <a:chOff x="1047749" y="1118449"/>
            <a:chExt cx="10055082" cy="34503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EB84DD-5873-7C82-2415-CCD710C51A0F}"/>
                </a:ext>
              </a:extLst>
            </p:cNvPr>
            <p:cNvSpPr txBox="1"/>
            <p:nvPr/>
          </p:nvSpPr>
          <p:spPr>
            <a:xfrm>
              <a:off x="1047749" y="1118449"/>
              <a:ext cx="9526682" cy="13234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[Name]</a:t>
              </a:r>
            </a:p>
            <a:p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CONVERT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varchar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.[3]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+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 min'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[3-mile]</a:t>
              </a:r>
            </a:p>
            <a:p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CONVERT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varchar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.[5]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+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 min'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[5-mile]</a:t>
              </a:r>
            </a:p>
            <a:p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CONVERT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varchar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.[10]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)+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 min'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[10-mile]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4FE0499-AC73-70E9-E656-752FC220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6870" y="3429000"/>
              <a:ext cx="4405961" cy="11397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606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72FFB69-21EA-D235-6605-E156286BF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028700"/>
              </p:ext>
            </p:extLst>
          </p:nvPr>
        </p:nvGraphicFramePr>
        <p:xfrm>
          <a:off x="2971800" y="556265"/>
          <a:ext cx="6982984" cy="5745469"/>
        </p:xfrm>
        <a:graphic>
          <a:graphicData uri="http://schemas.openxmlformats.org/drawingml/2006/table">
            <a:tbl>
              <a:tblPr/>
              <a:tblGrid>
                <a:gridCol w="9739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6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76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0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660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sng" strike="noStrike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StoreID</a:t>
                      </a:r>
                      <a:endParaRPr lang="en-US" sz="1600" b="1" i="0" u="sng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sng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[Quarter]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sng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[Year]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sng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Sales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sng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sng" strike="noStrike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DataEnteredBy</a:t>
                      </a:r>
                      <a:endParaRPr lang="en-US" sz="1600" b="1" i="0" u="sng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20XX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20XX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15000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20XX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17500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20XX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18000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22000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35000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Bob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60000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38000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32000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45000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Bob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50000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Kim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15000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Kim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Kim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8000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Lee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Verdana"/>
                        </a:rPr>
                        <a:t>-3000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FF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FF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50000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Jerry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Jerry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50000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Bill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1450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B5C011A3-92A3-209D-729A-51EA9A6C0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64E3913E-4ACE-CCBE-13E5-8D5C56071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3-column PIVOT</a:t>
            </a:r>
          </a:p>
        </p:txBody>
      </p:sp>
    </p:spTree>
    <p:extLst>
      <p:ext uri="{BB962C8B-B14F-4D97-AF65-F5344CB8AC3E}">
        <p14:creationId xmlns:p14="http://schemas.microsoft.com/office/powerpoint/2010/main" val="2226581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A9A8E2-4290-9882-3B38-FF9B93A73771}"/>
              </a:ext>
            </a:extLst>
          </p:cNvPr>
          <p:cNvSpPr txBox="1"/>
          <p:nvPr/>
        </p:nvSpPr>
        <p:spPr>
          <a:xfrm>
            <a:off x="1653990" y="2596681"/>
            <a:ext cx="4973169" cy="365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[Primary Contact]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[Secondary Contact]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[Tertiary Contact]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[Access Approver]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[Patching Approver]</a:t>
            </a:r>
            <a:endParaRPr lang="en-US" sz="700" b="1" dirty="0">
              <a:solidFill>
                <a:srgbClr val="0000FF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DISTINCT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'Primary Contact'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endParaRPr lang="en-US" sz="700" b="1" dirty="0">
              <a:solidFill>
                <a:srgbClr val="008080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base.ServerName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'Secondary Contact'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solidFill>
                <a:srgbClr val="008080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Tertiary Contact'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 Approver'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Patching Approver'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CF4AC6-5838-9AF0-6EF1-447B77E21FCA}"/>
              </a:ext>
            </a:extLst>
          </p:cNvPr>
          <p:cNvSpPr/>
          <p:nvPr/>
        </p:nvSpPr>
        <p:spPr>
          <a:xfrm>
            <a:off x="7325091" y="2602115"/>
            <a:ext cx="3466170" cy="4009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PivotResults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.*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RawData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</a:p>
          <a:p>
            <a:pPr>
              <a:lnSpc>
                <a:spcPct val="115000"/>
              </a:lnSpc>
            </a:pP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PIVOT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MAX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FOR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]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IN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[Primary Contact]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[Secondary Contact]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[Tertiary Contact]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[Access Approver]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[Patching Approver]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PivotResults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583D995-C750-C8F6-FAC5-32B9F69ECC5C}"/>
              </a:ext>
            </a:extLst>
          </p:cNvPr>
          <p:cNvCxnSpPr/>
          <p:nvPr/>
        </p:nvCxnSpPr>
        <p:spPr>
          <a:xfrm>
            <a:off x="5838744" y="1312209"/>
            <a:ext cx="376352" cy="0"/>
          </a:xfrm>
          <a:prstGeom prst="straightConnector1">
            <a:avLst/>
          </a:prstGeom>
          <a:ln w="444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726B5B0-0B90-A727-7278-AE2DC20F21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654737"/>
              </p:ext>
            </p:extLst>
          </p:nvPr>
        </p:nvGraphicFramePr>
        <p:xfrm>
          <a:off x="1627088" y="666750"/>
          <a:ext cx="3684800" cy="12551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7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6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0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PropertyValue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Primary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Secondary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Ann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Tertiary Contact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Chris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Access Approver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Patching Approver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Joanne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BBE48D1-4F5E-3635-38CB-76B5E524E85C}"/>
              </a:ext>
            </a:extLst>
          </p:cNvPr>
          <p:cNvSpPr txBox="1"/>
          <p:nvPr/>
        </p:nvSpPr>
        <p:spPr>
          <a:xfrm>
            <a:off x="1596183" y="2269938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FULL OUTER JOIN method…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6CE45E-F547-4CA5-64C0-E421672B573A}"/>
              </a:ext>
            </a:extLst>
          </p:cNvPr>
          <p:cNvSpPr txBox="1"/>
          <p:nvPr/>
        </p:nvSpPr>
        <p:spPr>
          <a:xfrm>
            <a:off x="7059705" y="2273113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PIVOT method…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0BA27A-F5F2-EF50-07BC-16367C062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689" y="2556403"/>
            <a:ext cx="1182205" cy="9623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89B97C-797B-B8FC-1D71-916EC79FE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988" y="2590681"/>
            <a:ext cx="1096402" cy="9497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B3B3E7-2512-AC44-D0DD-33EE247D5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159" y="608661"/>
            <a:ext cx="4545855" cy="125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92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56F1C1-8F4F-D38E-935F-65A7DED47E75}"/>
              </a:ext>
            </a:extLst>
          </p:cNvPr>
          <p:cNvSpPr txBox="1"/>
          <p:nvPr/>
        </p:nvSpPr>
        <p:spPr>
          <a:xfrm>
            <a:off x="1963831" y="1238712"/>
            <a:ext cx="7920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1: Don’t. Pivot for items that never grow, or grow slowly over time.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B9794-59D3-F65D-E3A7-299200E26969}"/>
              </a:ext>
            </a:extLst>
          </p:cNvPr>
          <p:cNvSpPr txBox="1"/>
          <p:nvPr/>
        </p:nvSpPr>
        <p:spPr>
          <a:xfrm>
            <a:off x="2422550" y="1880886"/>
            <a:ext cx="35826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Sales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StoreID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[1]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[2]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[3]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[4]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[5]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989CFCA-D5D4-6B72-CF3E-34238862B7F6}"/>
              </a:ext>
            </a:extLst>
          </p:cNvPr>
          <p:cNvSpPr txBox="1">
            <a:spLocks/>
          </p:cNvSpPr>
          <p:nvPr/>
        </p:nvSpPr>
        <p:spPr>
          <a:xfrm>
            <a:off x="1809750" y="1333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do I manage my VTCs? (1/4)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37A802-0171-61DF-5B02-DD6F6E74F537}"/>
              </a:ext>
            </a:extLst>
          </p:cNvPr>
          <p:cNvSpPr/>
          <p:nvPr/>
        </p:nvSpPr>
        <p:spPr>
          <a:xfrm>
            <a:off x="6610350" y="5714504"/>
            <a:ext cx="34990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/>
              <a:buChar char="þ"/>
            </a:pPr>
            <a:r>
              <a:rPr lang="en-US" dirty="0"/>
              <a:t>Supported by ad-hoc queries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stored procedures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views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1B46D7-AC6E-61B5-BF35-47701BCD1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082" y="2124776"/>
            <a:ext cx="5324834" cy="11772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B090E4-35E1-8E3B-CA73-0298EDB3867E}"/>
              </a:ext>
            </a:extLst>
          </p:cNvPr>
          <p:cNvSpPr txBox="1"/>
          <p:nvPr/>
        </p:nvSpPr>
        <p:spPr>
          <a:xfrm>
            <a:off x="2467374" y="4144465"/>
            <a:ext cx="35826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Sales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Day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[1-Jan]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[2-Jan]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[3-Jan]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[4-Jan]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[5-Jan]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C9BBA3-6435-B222-F853-E1CD9C80C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082" y="4116030"/>
            <a:ext cx="5082769" cy="11772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D0EF63-B919-DB20-E8EC-6EA21CCD4A3F}"/>
              </a:ext>
            </a:extLst>
          </p:cNvPr>
          <p:cNvSpPr txBox="1"/>
          <p:nvPr/>
        </p:nvSpPr>
        <p:spPr>
          <a:xfrm>
            <a:off x="10793605" y="4181439"/>
            <a:ext cx="5557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  <a:p>
            <a:endParaRPr lang="en-US" sz="800" dirty="0"/>
          </a:p>
          <a:p>
            <a:r>
              <a:rPr lang="en-US" dirty="0"/>
              <a:t>…</a:t>
            </a:r>
          </a:p>
          <a:p>
            <a:endParaRPr lang="en-US" sz="400" dirty="0"/>
          </a:p>
          <a:p>
            <a:r>
              <a:rPr lang="en-US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AA8800-D639-C49C-068B-F8438DBBD2D8}"/>
              </a:ext>
            </a:extLst>
          </p:cNvPr>
          <p:cNvSpPr txBox="1"/>
          <p:nvPr/>
        </p:nvSpPr>
        <p:spPr>
          <a:xfrm>
            <a:off x="430306" y="2312894"/>
            <a:ext cx="203706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This:</a:t>
            </a:r>
          </a:p>
          <a:p>
            <a:endParaRPr lang="en-US" sz="3600" b="1" dirty="0"/>
          </a:p>
          <a:p>
            <a:endParaRPr lang="en-US" sz="3200" b="1" dirty="0"/>
          </a:p>
          <a:p>
            <a:endParaRPr lang="en-US" sz="3600" b="1" dirty="0"/>
          </a:p>
          <a:p>
            <a:r>
              <a:rPr lang="en-US" sz="3600" b="1" dirty="0"/>
              <a:t>Not This:</a:t>
            </a:r>
          </a:p>
        </p:txBody>
      </p:sp>
    </p:spTree>
    <p:extLst>
      <p:ext uri="{BB962C8B-B14F-4D97-AF65-F5344CB8AC3E}">
        <p14:creationId xmlns:p14="http://schemas.microsoft.com/office/powerpoint/2010/main" val="1005951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C49A96-F3D0-EB75-FE37-3310D77D45B1}"/>
              </a:ext>
            </a:extLst>
          </p:cNvPr>
          <p:cNvSpPr txBox="1"/>
          <p:nvPr/>
        </p:nvSpPr>
        <p:spPr>
          <a:xfrm>
            <a:off x="1963831" y="1251222"/>
            <a:ext cx="7650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2: Explicitly request the ones of interest; Provision for future extras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857CA8-870A-12CF-E9D7-657FF4CCEE59}"/>
              </a:ext>
            </a:extLst>
          </p:cNvPr>
          <p:cNvSpPr txBox="1"/>
          <p:nvPr/>
        </p:nvSpPr>
        <p:spPr>
          <a:xfrm>
            <a:off x="2113269" y="1878616"/>
            <a:ext cx="24721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Sales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[Year]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[20XX]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[20XY]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[20XZ]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[20YX]</a:t>
            </a: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8E1B6AE-DF82-090A-FB2F-68D0D88125B0}"/>
              </a:ext>
            </a:extLst>
          </p:cNvPr>
          <p:cNvSpPr txBox="1">
            <a:spLocks/>
          </p:cNvSpPr>
          <p:nvPr/>
        </p:nvSpPr>
        <p:spPr>
          <a:xfrm>
            <a:off x="1809750" y="12102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do I manage my VTCs? (2/4)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EDE84D-140E-F619-EDF0-60FC4B735818}"/>
              </a:ext>
            </a:extLst>
          </p:cNvPr>
          <p:cNvSpPr/>
          <p:nvPr/>
        </p:nvSpPr>
        <p:spPr>
          <a:xfrm>
            <a:off x="6610350" y="5581154"/>
            <a:ext cx="34990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/>
              <a:buChar char="þ"/>
            </a:pPr>
            <a:r>
              <a:rPr lang="en-US" dirty="0"/>
              <a:t>Supported by ad-hoc queries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stored procedures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views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8C0E46-EEC6-6563-80A6-C4A228721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574" y="2034740"/>
            <a:ext cx="5306167" cy="234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42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5AFCB8-9BAF-776E-89F9-11E8D1FBBDA8}"/>
              </a:ext>
            </a:extLst>
          </p:cNvPr>
          <p:cNvSpPr txBox="1"/>
          <p:nvPr/>
        </p:nvSpPr>
        <p:spPr>
          <a:xfrm>
            <a:off x="556203" y="2577328"/>
            <a:ext cx="5436703" cy="3934475"/>
          </a:xfrm>
          <a:prstGeom prst="rect">
            <a:avLst/>
          </a:prstGeom>
          <a:solidFill>
            <a:srgbClr val="FFFFCB"/>
          </a:solidFill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 LOCAL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FAST_FORWARD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FOR</a:t>
            </a:r>
            <a:endParaRPr lang="en-US" sz="12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DISTINCT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[Year]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...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ORDER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BY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[Year]</a:t>
            </a:r>
          </a:p>
          <a:p>
            <a:pPr>
              <a:lnSpc>
                <a:spcPct val="115000"/>
              </a:lnSpc>
            </a:pP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@_$variable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varchar</a:t>
            </a:r>
            <a:r>
              <a:rPr lang="en-US" sz="12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50</a:t>
            </a:r>
            <a:r>
              <a:rPr lang="en-US" sz="12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endParaRPr lang="en-US" sz="12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@_rowcount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integer</a:t>
            </a:r>
            <a:r>
              <a:rPr lang="en-US" sz="12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;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@_rowcount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0</a:t>
            </a:r>
          </a:p>
          <a:p>
            <a:pPr>
              <a:lnSpc>
                <a:spcPct val="115000"/>
              </a:lnSpc>
            </a:pP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OPEN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endParaRPr lang="en-US" sz="12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FETCH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NEXT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INTO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@_$variable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WHILE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@@FETCH_STATUS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0</a:t>
            </a:r>
          </a:p>
          <a:p>
            <a:pPr>
              <a:lnSpc>
                <a:spcPct val="115000"/>
              </a:lnSpc>
            </a:pP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BEGIN</a:t>
            </a:r>
            <a:endParaRPr lang="en-US" sz="12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@_rowcount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+=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1</a:t>
            </a:r>
          </a:p>
          <a:p>
            <a:pPr>
              <a:lnSpc>
                <a:spcPct val="115000"/>
              </a:lnSpc>
            </a:pP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IF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@_rowcount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&gt;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1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','</a:t>
            </a:r>
            <a:endParaRPr lang="en-US" sz="12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'['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@_$variable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']'</a:t>
            </a:r>
            <a:endParaRPr lang="en-US" sz="12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FETCH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NEXT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INTO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@_$variable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END</a:t>
            </a:r>
          </a:p>
          <a:p>
            <a:pPr>
              <a:lnSpc>
                <a:spcPct val="115000"/>
              </a:lnSpc>
            </a:pPr>
            <a:endParaRPr lang="en-US" sz="900" b="1" dirty="0">
              <a:solidFill>
                <a:srgbClr val="0000FF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CLOSE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r>
              <a:rPr lang="en-US" sz="12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;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DEALLOCATE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endParaRPr lang="en-US" sz="12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62C011D-8384-8269-A619-A964E21A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671" y="158654"/>
            <a:ext cx="7929282" cy="1143000"/>
          </a:xfrm>
        </p:spPr>
        <p:txBody>
          <a:bodyPr>
            <a:normAutofit/>
          </a:bodyPr>
          <a:lstStyle/>
          <a:p>
            <a:r>
              <a:rPr lang="en-US" dirty="0"/>
              <a:t>How do I manage my VTCs? (3/4)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92935-4BBC-F80C-2C09-3114CD03C92B}"/>
              </a:ext>
            </a:extLst>
          </p:cNvPr>
          <p:cNvSpPr txBox="1"/>
          <p:nvPr/>
        </p:nvSpPr>
        <p:spPr>
          <a:xfrm>
            <a:off x="1961420" y="1250572"/>
            <a:ext cx="3003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3: Use dynamic SQL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7AD49E-68F2-284C-7263-F57F66B72322}"/>
              </a:ext>
            </a:extLst>
          </p:cNvPr>
          <p:cNvSpPr txBox="1"/>
          <p:nvPr/>
        </p:nvSpPr>
        <p:spPr>
          <a:xfrm>
            <a:off x="3449561" y="1617993"/>
            <a:ext cx="5786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varchar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MAX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);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1C4EBB-D138-951B-DC82-948C60187D4F}"/>
              </a:ext>
            </a:extLst>
          </p:cNvPr>
          <p:cNvSpPr txBox="1"/>
          <p:nvPr/>
        </p:nvSpPr>
        <p:spPr>
          <a:xfrm>
            <a:off x="6199094" y="2577328"/>
            <a:ext cx="5304473" cy="1600438"/>
          </a:xfrm>
          <a:prstGeom prst="rect">
            <a:avLst/>
          </a:prstGeom>
          <a:solidFill>
            <a:srgbClr val="FFFFCB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STUFF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SELECT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', ['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+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[Year]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+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']'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DISTINCT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[Year]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ORDER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[Year]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XML</a:t>
            </a:r>
            <a:r>
              <a:rPr lang="en-US" sz="1400" dirty="0">
                <a:solidFill>
                  <a:prstClr val="black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).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'(./text())[1]'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'varchar(MAX)'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1C8DEF-495C-5D9D-E991-4A4DE626D6A6}"/>
              </a:ext>
            </a:extLst>
          </p:cNvPr>
          <p:cNvSpPr txBox="1"/>
          <p:nvPr/>
        </p:nvSpPr>
        <p:spPr>
          <a:xfrm>
            <a:off x="6199093" y="4929062"/>
            <a:ext cx="5436703" cy="1384995"/>
          </a:xfrm>
          <a:prstGeom prst="rect">
            <a:avLst/>
          </a:prstGeom>
          <a:solidFill>
            <a:srgbClr val="FFFFCB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CONCAT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STRING_AGG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[Year]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'],['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']'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DISTINCT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[Year]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...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[Year]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  <a:endParaRPr lang="en-US" sz="14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63EF2A-9A5B-FD43-54AF-E4B24B5C2681}"/>
              </a:ext>
            </a:extLst>
          </p:cNvPr>
          <p:cNvSpPr txBox="1"/>
          <p:nvPr/>
        </p:nvSpPr>
        <p:spPr>
          <a:xfrm>
            <a:off x="556203" y="2228318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3a: Cursor-based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F8FA0D-3415-A8B7-2B79-5F5A93533F35}"/>
              </a:ext>
            </a:extLst>
          </p:cNvPr>
          <p:cNvSpPr txBox="1"/>
          <p:nvPr/>
        </p:nvSpPr>
        <p:spPr>
          <a:xfrm>
            <a:off x="6199093" y="2228318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3b: STUFF + FOR XML (SQL 2005+)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A91A9A-F6F0-587C-FD23-A6C991847D70}"/>
              </a:ext>
            </a:extLst>
          </p:cNvPr>
          <p:cNvSpPr txBox="1"/>
          <p:nvPr/>
        </p:nvSpPr>
        <p:spPr>
          <a:xfrm>
            <a:off x="6199093" y="4559730"/>
            <a:ext cx="4675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3c: STRING_AGG function (SQL 2017+)</a:t>
            </a:r>
          </a:p>
        </p:txBody>
      </p:sp>
    </p:spTree>
    <p:extLst>
      <p:ext uri="{BB962C8B-B14F-4D97-AF65-F5344CB8AC3E}">
        <p14:creationId xmlns:p14="http://schemas.microsoft.com/office/powerpoint/2010/main" val="1551523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 - Welcome to SQL Skull">
            <a:extLst>
              <a:ext uri="{FF2B5EF4-FFF2-40B4-BE49-F238E27FC236}">
                <a16:creationId xmlns:a16="http://schemas.microsoft.com/office/drawing/2014/main" id="{ACB3F4C5-2FF8-AC47-CDE6-8780C1044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1085850"/>
            <a:ext cx="1200329" cy="12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0CD18A-F52E-52C3-BE52-70D11D61EAA5}"/>
              </a:ext>
            </a:extLst>
          </p:cNvPr>
          <p:cNvSpPr txBox="1"/>
          <p:nvPr/>
        </p:nvSpPr>
        <p:spPr>
          <a:xfrm>
            <a:off x="2590800" y="1085850"/>
            <a:ext cx="453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SQL Server “MAZSQLWPS001”</a:t>
            </a:r>
          </a:p>
          <a:p>
            <a:r>
              <a:rPr lang="en-US" sz="2400" dirty="0"/>
              <a:t>Primary Contact: Jeff</a:t>
            </a:r>
          </a:p>
          <a:p>
            <a:r>
              <a:rPr lang="en-US" sz="2400" dirty="0"/>
              <a:t>Secondary Contact: Ann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0E15AD1-99B2-97D9-F987-64D4805E3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614811"/>
              </p:ext>
            </p:extLst>
          </p:nvPr>
        </p:nvGraphicFramePr>
        <p:xfrm>
          <a:off x="1339847" y="2778532"/>
          <a:ext cx="4533899" cy="760095"/>
        </p:xfrm>
        <a:graphic>
          <a:graphicData uri="http://schemas.openxmlformats.org/drawingml/2006/table">
            <a:tbl>
              <a:tblPr/>
              <a:tblGrid>
                <a:gridCol w="1567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46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2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ServerName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PropertyName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PropertyValue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dirty="0"/>
                        <a:t>MAZSQLWPS001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Primary Contact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Jeff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dirty="0"/>
                        <a:t>MAZSQLWPS001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Secondary Contact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Ann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0F30F14-593D-1B11-C4B3-AE0316D71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548347"/>
              </p:ext>
            </p:extLst>
          </p:nvPr>
        </p:nvGraphicFramePr>
        <p:xfrm>
          <a:off x="6336670" y="2773115"/>
          <a:ext cx="4678660" cy="506730"/>
        </p:xfrm>
        <a:graphic>
          <a:graphicData uri="http://schemas.openxmlformats.org/drawingml/2006/table">
            <a:tbl>
              <a:tblPr/>
              <a:tblGrid>
                <a:gridCol w="1430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55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2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ServerName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Primary Contact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Secondary Contact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1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MAZSQLWPS01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Jeff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Ann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15D563A-3773-202F-E484-0FE2BBA3E7D9}"/>
              </a:ext>
            </a:extLst>
          </p:cNvPr>
          <p:cNvSpPr txBox="1"/>
          <p:nvPr/>
        </p:nvSpPr>
        <p:spPr>
          <a:xfrm>
            <a:off x="1333500" y="3862000"/>
            <a:ext cx="44005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piece of truth per line</a:t>
            </a:r>
          </a:p>
          <a:p>
            <a:endParaRPr lang="en-US" dirty="0"/>
          </a:p>
          <a:p>
            <a:r>
              <a:rPr lang="en-US" dirty="0"/>
              <a:t>Horizontal data: New contacts added as rows</a:t>
            </a:r>
          </a:p>
          <a:p>
            <a:endParaRPr lang="en-US" dirty="0"/>
          </a:p>
          <a:p>
            <a:r>
              <a:rPr lang="en-US" dirty="0"/>
              <a:t>Better-suited for </a:t>
            </a:r>
            <a:r>
              <a:rPr lang="en-US" b="1" dirty="0"/>
              <a:t>data storage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8DBFC9-7BA5-A0D9-FBCF-85A7A671FC0D}"/>
              </a:ext>
            </a:extLst>
          </p:cNvPr>
          <p:cNvSpPr txBox="1"/>
          <p:nvPr/>
        </p:nvSpPr>
        <p:spPr>
          <a:xfrm>
            <a:off x="6251611" y="3862000"/>
            <a:ext cx="48629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piece of truth per x/y position</a:t>
            </a:r>
          </a:p>
          <a:p>
            <a:endParaRPr lang="en-US" dirty="0"/>
          </a:p>
          <a:p>
            <a:r>
              <a:rPr lang="en-US" dirty="0"/>
              <a:t>Vertical data: New contacts added as columns</a:t>
            </a:r>
          </a:p>
          <a:p>
            <a:endParaRPr lang="en-US" dirty="0"/>
          </a:p>
          <a:p>
            <a:r>
              <a:rPr lang="en-US" dirty="0"/>
              <a:t>Better-suited for </a:t>
            </a:r>
            <a:r>
              <a:rPr lang="en-US" b="1" dirty="0"/>
              <a:t>reporting</a:t>
            </a:r>
          </a:p>
        </p:txBody>
      </p:sp>
    </p:spTree>
    <p:extLst>
      <p:ext uri="{BB962C8B-B14F-4D97-AF65-F5344CB8AC3E}">
        <p14:creationId xmlns:p14="http://schemas.microsoft.com/office/powerpoint/2010/main" val="31405043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3E6A32-E163-92D1-7543-A7153D5689B9}"/>
              </a:ext>
            </a:extLst>
          </p:cNvPr>
          <p:cNvSpPr txBox="1"/>
          <p:nvPr/>
        </p:nvSpPr>
        <p:spPr>
          <a:xfrm>
            <a:off x="1810870" y="2010219"/>
            <a:ext cx="7676990" cy="4014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varchar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MAX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);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11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chemeClr val="accent6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-- Load your @_VTCNames variable using an option from previous slide</a:t>
            </a:r>
          </a:p>
          <a:p>
            <a:pPr>
              <a:lnSpc>
                <a:spcPct val="115000"/>
              </a:lnSpc>
            </a:pPr>
            <a:endParaRPr lang="en-US" sz="10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1400" dirty="0">
              <a:solidFill>
                <a:srgbClr val="0000FF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varchar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MAX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);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10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SELECT PivotResults.*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FROM ( ... ) AS </a:t>
            </a:r>
            <a:r>
              <a:rPr lang="en-US" sz="1400" dirty="0" err="1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RawData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PIVOT (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  SUM(Sales)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  FOR [Year]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  IN ('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')'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 ) AS </a:t>
            </a:r>
            <a:r>
              <a:rPr lang="en-US" sz="1400" dirty="0" err="1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PivotResults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ORDER BY 1 ASC;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10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EXEC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9EFE54-BC09-DEA3-7DF8-3F682D667EFD}"/>
              </a:ext>
            </a:extLst>
          </p:cNvPr>
          <p:cNvSpPr txBox="1"/>
          <p:nvPr/>
        </p:nvSpPr>
        <p:spPr>
          <a:xfrm>
            <a:off x="8186058" y="3289316"/>
            <a:ext cx="3009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Ensures the first column is sorted, regardless of </a:t>
            </a:r>
            <a:r>
              <a:rPr lang="en-US" dirty="0" err="1"/>
              <a:t>datatype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A1E8CCB-BAD4-42D9-FC09-9E16F51B411E}"/>
              </a:ext>
            </a:extLst>
          </p:cNvPr>
          <p:cNvCxnSpPr>
            <a:cxnSpLocks/>
          </p:cNvCxnSpPr>
          <p:nvPr/>
        </p:nvCxnSpPr>
        <p:spPr>
          <a:xfrm flipV="1">
            <a:off x="8350624" y="4017467"/>
            <a:ext cx="605117" cy="935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C10F5A-9DBE-4FFC-F973-20234A1A3CD2}"/>
              </a:ext>
            </a:extLst>
          </p:cNvPr>
          <p:cNvCxnSpPr>
            <a:cxnSpLocks/>
          </p:cNvCxnSpPr>
          <p:nvPr/>
        </p:nvCxnSpPr>
        <p:spPr>
          <a:xfrm flipV="1">
            <a:off x="6763871" y="4953380"/>
            <a:ext cx="1586753" cy="5061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762C011D-8384-8269-A619-A964E21A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153" y="15897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How do I manage my VTCs? (4/4)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92935-4BBC-F80C-2C09-3114CD03C92B}"/>
              </a:ext>
            </a:extLst>
          </p:cNvPr>
          <p:cNvSpPr txBox="1"/>
          <p:nvPr/>
        </p:nvSpPr>
        <p:spPr>
          <a:xfrm>
            <a:off x="1972235" y="1246743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 (cont.): Use dynamic SQL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A27E8D-E2D9-4D32-A44A-509B2469DCD2}"/>
              </a:ext>
            </a:extLst>
          </p:cNvPr>
          <p:cNvSpPr/>
          <p:nvPr/>
        </p:nvSpPr>
        <p:spPr>
          <a:xfrm>
            <a:off x="8061040" y="5741313"/>
            <a:ext cx="34990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/>
              <a:buChar char="þ"/>
            </a:pPr>
            <a:r>
              <a:rPr lang="en-US" dirty="0"/>
              <a:t>Supported by ad-hoc queries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stored procedures</a:t>
            </a:r>
          </a:p>
          <a:p>
            <a:pPr marL="285750" indent="-285750">
              <a:buFont typeface="Wingdings"/>
              <a:buChar char="ý"/>
            </a:pPr>
            <a:r>
              <a:rPr lang="en-US" dirty="0">
                <a:solidFill>
                  <a:srgbClr val="FF0000"/>
                </a:solidFill>
                <a:latin typeface="+mj-lt"/>
              </a:rPr>
              <a:t>Not supported by views</a:t>
            </a:r>
          </a:p>
        </p:txBody>
      </p:sp>
    </p:spTree>
    <p:extLst>
      <p:ext uri="{BB962C8B-B14F-4D97-AF65-F5344CB8AC3E}">
        <p14:creationId xmlns:p14="http://schemas.microsoft.com/office/powerpoint/2010/main" val="1045488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B5C011A3-92A3-209D-729A-51EA9A6C0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64E3913E-4ACE-CCBE-13E5-8D5C56071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Dynamic PIVOT</a:t>
            </a:r>
          </a:p>
        </p:txBody>
      </p:sp>
    </p:spTree>
    <p:extLst>
      <p:ext uri="{BB962C8B-B14F-4D97-AF65-F5344CB8AC3E}">
        <p14:creationId xmlns:p14="http://schemas.microsoft.com/office/powerpoint/2010/main" val="22559223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B3D0E653-99DE-6E0A-219F-751EC559A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n-column PIVOT</a:t>
            </a:r>
          </a:p>
        </p:txBody>
      </p:sp>
    </p:spTree>
    <p:extLst>
      <p:ext uri="{BB962C8B-B14F-4D97-AF65-F5344CB8AC3E}">
        <p14:creationId xmlns:p14="http://schemas.microsoft.com/office/powerpoint/2010/main" val="1951104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522CBA-5882-75C9-77D2-D1D08F5FDA89}"/>
              </a:ext>
            </a:extLst>
          </p:cNvPr>
          <p:cNvSpPr txBox="1">
            <a:spLocks/>
          </p:cNvSpPr>
          <p:nvPr/>
        </p:nvSpPr>
        <p:spPr>
          <a:xfrm>
            <a:off x="1981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a </a:t>
            </a:r>
            <a:r>
              <a:rPr lang="en-US" i="1" dirty="0"/>
              <a:t>n</a:t>
            </a:r>
            <a:r>
              <a:rPr lang="en-US" dirty="0"/>
              <a:t>-column PIVOT works…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11EDF-5FE9-4D83-3CF7-6C9D9DFFA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1" y="1180672"/>
            <a:ext cx="2808904" cy="339132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E0195F2-A2E8-F15E-DC94-838571964018}"/>
              </a:ext>
            </a:extLst>
          </p:cNvPr>
          <p:cNvGrpSpPr/>
          <p:nvPr/>
        </p:nvGrpSpPr>
        <p:grpSpPr>
          <a:xfrm>
            <a:off x="5334000" y="1170398"/>
            <a:ext cx="4648200" cy="2862322"/>
            <a:chOff x="3810000" y="1246598"/>
            <a:chExt cx="4648200" cy="286232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FA0F427-50C9-512E-39F5-90A90E452467}"/>
                </a:ext>
              </a:extLst>
            </p:cNvPr>
            <p:cNvSpPr/>
            <p:nvPr/>
          </p:nvSpPr>
          <p:spPr>
            <a:xfrm>
              <a:off x="3810000" y="1246598"/>
              <a:ext cx="4648200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PivotResults.*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(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Col1, Col2, Col3, Col4 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FROM </a:t>
              </a:r>
              <a:r>
                <a:rPr lang="en-US" b="1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...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)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 err="1">
                  <a:latin typeface="Cascadia Mono" panose="020B0609020000020004" pitchFamily="49" charset="0"/>
                  <a:cs typeface="Cascadia Mono" panose="020B0609020000020004" pitchFamily="49" charset="0"/>
                </a:rPr>
                <a:t>RawData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</a:p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PIVOT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(</a:t>
              </a:r>
            </a:p>
            <a:p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</a:t>
              </a:r>
              <a:r>
                <a:rPr lang="en-US" dirty="0">
                  <a:solidFill>
                    <a:srgbClr val="FF66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SUM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(Col3) </a:t>
              </a:r>
            </a:p>
            <a:p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</a:t>
              </a:r>
              <a:r>
                <a:rPr lang="en-US" dirty="0">
                  <a:solidFill>
                    <a:srgbClr val="0070C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FOR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[Col2] </a:t>
              </a:r>
            </a:p>
            <a:p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IN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(   </a:t>
              </a:r>
              <a:r>
                <a:rPr lang="en-US" sz="105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,   ,    )</a:t>
              </a:r>
            </a:p>
            <a:p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) </a:t>
              </a:r>
              <a:r>
                <a:rPr lang="en-US" dirty="0">
                  <a:solidFill>
                    <a:srgbClr val="0070C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AS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dirty="0" err="1">
                  <a:latin typeface="Cascadia Code" panose="020B0609020000020004" pitchFamily="49" charset="0"/>
                  <a:cs typeface="Cascadia Code" panose="020B0609020000020004" pitchFamily="49" charset="0"/>
                </a:rPr>
                <a:t>PivotResults</a:t>
              </a:r>
              <a:endParaRPr lang="en-US" dirty="0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73312C-CEF6-5E6E-77CF-CB36B41F3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7153" y="3529853"/>
              <a:ext cx="352425" cy="190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E3C54FC-ED96-E74C-CF53-D13C17975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47317" y="3525697"/>
              <a:ext cx="367683" cy="19465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94FBE5-DE58-E4AD-CCB9-ED391ECDE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94164" y="3525697"/>
              <a:ext cx="367684" cy="194656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003EFB-5BC2-8420-4F79-1BEA7A2E189E}"/>
              </a:ext>
            </a:extLst>
          </p:cNvPr>
          <p:cNvGrpSpPr/>
          <p:nvPr/>
        </p:nvGrpSpPr>
        <p:grpSpPr>
          <a:xfrm>
            <a:off x="2129118" y="1143000"/>
            <a:ext cx="7646894" cy="1190391"/>
            <a:chOff x="2129118" y="1143000"/>
            <a:chExt cx="7646894" cy="119039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731BB79-31CC-2D2F-84E2-9A1E0DB7EAF2}"/>
                </a:ext>
              </a:extLst>
            </p:cNvPr>
            <p:cNvSpPr/>
            <p:nvPr/>
          </p:nvSpPr>
          <p:spPr>
            <a:xfrm>
              <a:off x="5526741" y="1748118"/>
              <a:ext cx="4249271" cy="585273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264F7D3-710B-6E3D-322A-13A66FE379A9}"/>
                </a:ext>
              </a:extLst>
            </p:cNvPr>
            <p:cNvSpPr/>
            <p:nvPr/>
          </p:nvSpPr>
          <p:spPr>
            <a:xfrm>
              <a:off x="2129118" y="1143000"/>
              <a:ext cx="2889588" cy="484094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611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522CBA-5882-75C9-77D2-D1D08F5FDA89}"/>
              </a:ext>
            </a:extLst>
          </p:cNvPr>
          <p:cNvSpPr txBox="1">
            <a:spLocks/>
          </p:cNvSpPr>
          <p:nvPr/>
        </p:nvSpPr>
        <p:spPr>
          <a:xfrm>
            <a:off x="1981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a </a:t>
            </a:r>
            <a:r>
              <a:rPr lang="en-US" i="1" dirty="0"/>
              <a:t>n</a:t>
            </a:r>
            <a:r>
              <a:rPr lang="en-US" dirty="0"/>
              <a:t>-column PIVOT works…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11EDF-5FE9-4D83-3CF7-6C9D9DFFA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1" y="1180672"/>
            <a:ext cx="2808904" cy="339132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E0195F2-A2E8-F15E-DC94-838571964018}"/>
              </a:ext>
            </a:extLst>
          </p:cNvPr>
          <p:cNvGrpSpPr/>
          <p:nvPr/>
        </p:nvGrpSpPr>
        <p:grpSpPr>
          <a:xfrm>
            <a:off x="5334000" y="1170398"/>
            <a:ext cx="4648200" cy="2862322"/>
            <a:chOff x="3810000" y="1246598"/>
            <a:chExt cx="4648200" cy="286232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FA0F427-50C9-512E-39F5-90A90E452467}"/>
                </a:ext>
              </a:extLst>
            </p:cNvPr>
            <p:cNvSpPr/>
            <p:nvPr/>
          </p:nvSpPr>
          <p:spPr>
            <a:xfrm>
              <a:off x="3810000" y="1246598"/>
              <a:ext cx="4648200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PivotResults.*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(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Col1, Col2, Col3, Col4 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FROM </a:t>
              </a:r>
              <a:r>
                <a:rPr lang="en-US" b="1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...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)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 err="1">
                  <a:latin typeface="Cascadia Mono" panose="020B0609020000020004" pitchFamily="49" charset="0"/>
                  <a:cs typeface="Cascadia Mono" panose="020B0609020000020004" pitchFamily="49" charset="0"/>
                </a:rPr>
                <a:t>RawData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</a:p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(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dirty="0">
                  <a:solidFill>
                    <a:srgbClr val="FF66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(Col3) 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FOR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[Col2] </a:t>
              </a:r>
            </a:p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 IN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(   </a:t>
              </a:r>
              <a:r>
                <a:rPr lang="en-US" sz="105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,   ,    )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)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 err="1"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73312C-CEF6-5E6E-77CF-CB36B41F3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7153" y="3529853"/>
              <a:ext cx="352425" cy="190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E3C54FC-ED96-E74C-CF53-D13C17975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47317" y="3525697"/>
              <a:ext cx="367683" cy="19465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94FBE5-DE58-E4AD-CCB9-ED391ECDE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94164" y="3525697"/>
              <a:ext cx="367684" cy="19465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30B9F2D-76DB-8902-FD15-4D08C3FDFAE4}"/>
              </a:ext>
            </a:extLst>
          </p:cNvPr>
          <p:cNvGrpSpPr/>
          <p:nvPr/>
        </p:nvGrpSpPr>
        <p:grpSpPr>
          <a:xfrm>
            <a:off x="2895600" y="1066054"/>
            <a:ext cx="4267200" cy="3734545"/>
            <a:chOff x="1371600" y="1142254"/>
            <a:chExt cx="4267200" cy="373454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04664D-982E-EFC2-4807-2076F1A156F6}"/>
                </a:ext>
              </a:extLst>
            </p:cNvPr>
            <p:cNvSpPr/>
            <p:nvPr/>
          </p:nvSpPr>
          <p:spPr>
            <a:xfrm>
              <a:off x="1371600" y="1142254"/>
              <a:ext cx="1447800" cy="3734545"/>
            </a:xfrm>
            <a:prstGeom prst="rect">
              <a:avLst/>
            </a:prstGeom>
            <a:noFill/>
            <a:ln w="635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62A299-7894-1B79-43A2-F5221206649D}"/>
                </a:ext>
              </a:extLst>
            </p:cNvPr>
            <p:cNvSpPr/>
            <p:nvPr/>
          </p:nvSpPr>
          <p:spPr>
            <a:xfrm>
              <a:off x="4572000" y="2895600"/>
              <a:ext cx="1066800" cy="643544"/>
            </a:xfrm>
            <a:prstGeom prst="rect">
              <a:avLst/>
            </a:prstGeom>
            <a:noFill/>
            <a:ln w="635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E799E4A-31E5-B517-33EC-148A66CC4BBA}"/>
                </a:ext>
              </a:extLst>
            </p:cNvPr>
            <p:cNvCxnSpPr>
              <a:stCxn id="13" idx="1"/>
            </p:cNvCxnSpPr>
            <p:nvPr/>
          </p:nvCxnSpPr>
          <p:spPr>
            <a:xfrm flipH="1" flipV="1">
              <a:off x="2819400" y="2438400"/>
              <a:ext cx="1752600" cy="778972"/>
            </a:xfrm>
            <a:prstGeom prst="line">
              <a:avLst/>
            </a:prstGeom>
            <a:ln w="635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ED428FD-6EED-1005-822F-920A524C2C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8830" y="1180672"/>
            <a:ext cx="2809875" cy="3390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BC0D50-269A-B859-CB5B-937010FE58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2095" y="1180672"/>
            <a:ext cx="2943225" cy="34004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18DC39-74DD-37E1-3246-AB09B6B546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6958" y="1180244"/>
            <a:ext cx="2981325" cy="38671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58A2B90-C6B0-C41D-D76E-9E2422771362}"/>
              </a:ext>
            </a:extLst>
          </p:cNvPr>
          <p:cNvSpPr txBox="1"/>
          <p:nvPr/>
        </p:nvSpPr>
        <p:spPr>
          <a:xfrm>
            <a:off x="2187779" y="981417"/>
            <a:ext cx="318432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Non-pivots  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            Pivoted columns</a:t>
            </a:r>
            <a:endParaRPr 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5103812-1E3D-C54B-937E-C9202CCBF4E8}"/>
              </a:ext>
            </a:extLst>
          </p:cNvPr>
          <p:cNvGrpSpPr/>
          <p:nvPr/>
        </p:nvGrpSpPr>
        <p:grpSpPr>
          <a:xfrm>
            <a:off x="4061075" y="1710062"/>
            <a:ext cx="689549" cy="3204088"/>
            <a:chOff x="2537075" y="1786262"/>
            <a:chExt cx="689549" cy="320408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F3CDC73-C2E9-C7FE-6CF8-CE24E9C74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8791" y="1786262"/>
              <a:ext cx="687833" cy="67860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CC850AE-7CCF-5825-E449-D9E06FCBF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8791" y="2795047"/>
              <a:ext cx="687833" cy="67860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358815D-59A4-66A3-D186-27AE3A505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8790" y="3544148"/>
              <a:ext cx="687833" cy="67860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A1EC2E7-E490-DE5F-8815-44A356D25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7075" y="4311749"/>
              <a:ext cx="687833" cy="678601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15E566A-B4B6-5409-71D7-B8C66A1295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76925" y="4032720"/>
            <a:ext cx="3619500" cy="25717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886541-E68E-8E3F-9F66-0D0B150FE1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79731" y="4032720"/>
            <a:ext cx="3590925" cy="25527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2D97EB6-7C16-33E9-220A-ACAC68873EF2}"/>
              </a:ext>
            </a:extLst>
          </p:cNvPr>
          <p:cNvGrpSpPr/>
          <p:nvPr/>
        </p:nvGrpSpPr>
        <p:grpSpPr>
          <a:xfrm>
            <a:off x="1981200" y="2019730"/>
            <a:ext cx="1906573" cy="4429469"/>
            <a:chOff x="457200" y="2095930"/>
            <a:chExt cx="1906573" cy="4429469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E7A9BAE-97E5-31FA-665E-7FD6811273D9}"/>
                </a:ext>
              </a:extLst>
            </p:cNvPr>
            <p:cNvCxnSpPr/>
            <p:nvPr/>
          </p:nvCxnSpPr>
          <p:spPr>
            <a:xfrm flipH="1" flipV="1">
              <a:off x="479072" y="2125563"/>
              <a:ext cx="15160" cy="2998031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FFC75B3-4655-A99B-BAC7-C8783F37A745}"/>
                </a:ext>
              </a:extLst>
            </p:cNvPr>
            <p:cNvSpPr txBox="1"/>
            <p:nvPr/>
          </p:nvSpPr>
          <p:spPr>
            <a:xfrm>
              <a:off x="511528" y="5325070"/>
              <a:ext cx="185224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Horizontal separation of “DISTINCT” combos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292B239-7E0E-4A89-FA71-AE22B7B8F3FE}"/>
                </a:ext>
              </a:extLst>
            </p:cNvPr>
            <p:cNvCxnSpPr/>
            <p:nvPr/>
          </p:nvCxnSpPr>
          <p:spPr>
            <a:xfrm flipH="1">
              <a:off x="457200" y="3074147"/>
              <a:ext cx="20575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D455E63-EA7F-0931-7AA5-E162A93B0349}"/>
                </a:ext>
              </a:extLst>
            </p:cNvPr>
            <p:cNvCxnSpPr/>
            <p:nvPr/>
          </p:nvCxnSpPr>
          <p:spPr>
            <a:xfrm flipH="1">
              <a:off x="457200" y="3823248"/>
              <a:ext cx="20575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89E34AB-9291-89E9-48E9-B8ACAD4026F1}"/>
                </a:ext>
              </a:extLst>
            </p:cNvPr>
            <p:cNvCxnSpPr/>
            <p:nvPr/>
          </p:nvCxnSpPr>
          <p:spPr>
            <a:xfrm flipH="1">
              <a:off x="472360" y="4597097"/>
              <a:ext cx="20575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A022CA9-34FF-8769-C1B6-8E81F4855682}"/>
                </a:ext>
              </a:extLst>
            </p:cNvPr>
            <p:cNvCxnSpPr/>
            <p:nvPr/>
          </p:nvCxnSpPr>
          <p:spPr>
            <a:xfrm flipH="1" flipV="1">
              <a:off x="472360" y="5063394"/>
              <a:ext cx="197333" cy="261675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4A6A56D-61DC-52B2-D3B1-010B2AF02D0A}"/>
                </a:ext>
              </a:extLst>
            </p:cNvPr>
            <p:cNvCxnSpPr/>
            <p:nvPr/>
          </p:nvCxnSpPr>
          <p:spPr>
            <a:xfrm flipH="1">
              <a:off x="461115" y="2095930"/>
              <a:ext cx="20575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F18985D1-8AC7-B2CD-3F09-34268984FB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88561" y="4035854"/>
            <a:ext cx="3599213" cy="256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6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773FF-2EE8-BEF8-6F8D-98C2299B6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8E8368A0-8F62-41A2-E466-29790D22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Random extra PIVOT trivia…</a:t>
            </a:r>
          </a:p>
        </p:txBody>
      </p:sp>
    </p:spTree>
    <p:extLst>
      <p:ext uri="{BB962C8B-B14F-4D97-AF65-F5344CB8AC3E}">
        <p14:creationId xmlns:p14="http://schemas.microsoft.com/office/powerpoint/2010/main" val="22320793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9E22374F-A1D3-3B5E-A12A-ADFF9EEF3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345" y="5702048"/>
            <a:ext cx="1838325" cy="6000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CFA170-AD5E-1D0B-2CB3-10FB41AC7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993" y="5033195"/>
            <a:ext cx="1333500" cy="1257300"/>
          </a:xfrm>
          <a:prstGeom prst="rect">
            <a:avLst/>
          </a:prstGeom>
        </p:spPr>
      </p:pic>
      <p:sp>
        <p:nvSpPr>
          <p:cNvPr id="4" name="Title 17">
            <a:extLst>
              <a:ext uri="{FF2B5EF4-FFF2-40B4-BE49-F238E27FC236}">
                <a16:creationId xmlns:a16="http://schemas.microsoft.com/office/drawing/2014/main" id="{6DECC3F6-9E4A-2BF9-47EE-E8D0332A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“ugly” of PIVOT… lookups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84A42-3447-177D-E356-3574BAA558FE}"/>
              </a:ext>
            </a:extLst>
          </p:cNvPr>
          <p:cNvSpPr txBox="1"/>
          <p:nvPr/>
        </p:nvSpPr>
        <p:spPr>
          <a:xfrm>
            <a:off x="2895600" y="14097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4B960-EADF-FF03-3B19-0023CFBBB2C0}"/>
              </a:ext>
            </a:extLst>
          </p:cNvPr>
          <p:cNvSpPr txBox="1"/>
          <p:nvPr/>
        </p:nvSpPr>
        <p:spPr>
          <a:xfrm>
            <a:off x="1491110" y="1993553"/>
            <a:ext cx="3048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([  </a:t>
            </a:r>
            <a:r>
              <a:rPr lang="en-US" sz="7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3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12F54-0829-37DD-E9D3-D740B996C082}"/>
              </a:ext>
            </a:extLst>
          </p:cNvPr>
          <p:cNvSpPr txBox="1"/>
          <p:nvPr/>
        </p:nvSpPr>
        <p:spPr>
          <a:xfrm>
            <a:off x="8077200" y="14097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643EA-9FAC-EC97-6416-42988A298CB7}"/>
              </a:ext>
            </a:extLst>
          </p:cNvPr>
          <p:cNvSpPr txBox="1"/>
          <p:nvPr/>
        </p:nvSpPr>
        <p:spPr>
          <a:xfrm>
            <a:off x="7467600" y="1993553"/>
            <a:ext cx="2376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, </a:t>
            </a:r>
            <a:r>
              <a:rPr lang="en-US" sz="1200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GROUP BY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</p:txBody>
      </p:sp>
      <p:pic>
        <p:nvPicPr>
          <p:cNvPr id="15" name="Picture 14" descr="http://www.iconsdb.com/icons/preview/royal-blue/circle-m.png">
            <a:extLst>
              <a:ext uri="{FF2B5EF4-FFF2-40B4-BE49-F238E27FC236}">
                <a16:creationId xmlns:a16="http://schemas.microsoft.com/office/drawing/2014/main" id="{DC23A78D-B631-BBD8-4EDF-3D25FEC002B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009" y="3528509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://www.iconsdb.com/icons/preview/green/triangle-m.png">
            <a:extLst>
              <a:ext uri="{FF2B5EF4-FFF2-40B4-BE49-F238E27FC236}">
                <a16:creationId xmlns:a16="http://schemas.microsoft.com/office/drawing/2014/main" id="{B6749E44-C1AD-D9A0-D8D9-36260919E3BF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72" y="350720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://www.iconsdb.com/icons/preview/red/square-rounded-m.png">
            <a:extLst>
              <a:ext uri="{FF2B5EF4-FFF2-40B4-BE49-F238E27FC236}">
                <a16:creationId xmlns:a16="http://schemas.microsoft.com/office/drawing/2014/main" id="{817DCF7C-AD32-7AB1-04D8-11C3CBD06579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775" y="3528509"/>
            <a:ext cx="147576" cy="14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7A56A81-BE44-D1DA-149D-E1B2B051C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237" y="1680455"/>
            <a:ext cx="134302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E062783-4034-A709-172D-79874031DB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7206" y="5037954"/>
            <a:ext cx="2028825" cy="1247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BD070B-5C09-1D0A-7819-29DEF7D7F0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0705" y="1444532"/>
            <a:ext cx="2000250" cy="2867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5975AD-BF0B-368C-C46F-59B0CC3686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95644" y="432581"/>
            <a:ext cx="2733675" cy="7429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DA53123-DF66-4410-BC23-37E4AE74F0FE}"/>
              </a:ext>
            </a:extLst>
          </p:cNvPr>
          <p:cNvSpPr/>
          <p:nvPr/>
        </p:nvSpPr>
        <p:spPr>
          <a:xfrm>
            <a:off x="8969829" y="5007429"/>
            <a:ext cx="756202" cy="129469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B60A17-58E1-4BF7-9C9A-6C10D55EFC92}"/>
              </a:ext>
            </a:extLst>
          </p:cNvPr>
          <p:cNvSpPr/>
          <p:nvPr/>
        </p:nvSpPr>
        <p:spPr>
          <a:xfrm>
            <a:off x="6202755" y="1409701"/>
            <a:ext cx="725579" cy="283298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71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5E062783-4034-A709-172D-79874031D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206" y="5037954"/>
            <a:ext cx="2028825" cy="12477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6F8822C-75EE-063C-45F0-91138E57C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824" y="1669413"/>
            <a:ext cx="1876425" cy="256222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E22374F-A1D3-3B5E-A12A-ADFF9EEF3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1345" y="5702048"/>
            <a:ext cx="1838325" cy="600075"/>
          </a:xfrm>
          <a:prstGeom prst="rect">
            <a:avLst/>
          </a:prstGeom>
        </p:spPr>
      </p:pic>
      <p:sp>
        <p:nvSpPr>
          <p:cNvPr id="4" name="Title 17">
            <a:extLst>
              <a:ext uri="{FF2B5EF4-FFF2-40B4-BE49-F238E27FC236}">
                <a16:creationId xmlns:a16="http://schemas.microsoft.com/office/drawing/2014/main" id="{6DECC3F6-9E4A-2BF9-47EE-E8D0332A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“ugly” of PIVOT… lookups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84A42-3447-177D-E356-3574BAA558FE}"/>
              </a:ext>
            </a:extLst>
          </p:cNvPr>
          <p:cNvSpPr txBox="1"/>
          <p:nvPr/>
        </p:nvSpPr>
        <p:spPr>
          <a:xfrm>
            <a:off x="2895600" y="14097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4B960-EADF-FF03-3B19-0023CFBBB2C0}"/>
              </a:ext>
            </a:extLst>
          </p:cNvPr>
          <p:cNvSpPr txBox="1"/>
          <p:nvPr/>
        </p:nvSpPr>
        <p:spPr>
          <a:xfrm>
            <a:off x="1491110" y="1993553"/>
            <a:ext cx="3048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([  </a:t>
            </a:r>
            <a:r>
              <a:rPr lang="en-US" sz="7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3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12F54-0829-37DD-E9D3-D740B996C082}"/>
              </a:ext>
            </a:extLst>
          </p:cNvPr>
          <p:cNvSpPr txBox="1"/>
          <p:nvPr/>
        </p:nvSpPr>
        <p:spPr>
          <a:xfrm>
            <a:off x="8077200" y="14097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643EA-9FAC-EC97-6416-42988A298CB7}"/>
              </a:ext>
            </a:extLst>
          </p:cNvPr>
          <p:cNvSpPr txBox="1"/>
          <p:nvPr/>
        </p:nvSpPr>
        <p:spPr>
          <a:xfrm>
            <a:off x="7467600" y="1993553"/>
            <a:ext cx="3352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orig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INNER JOIN</a:t>
            </a: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GROUP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ID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endParaRPr lang="en-US" sz="1200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5" name="Picture 14" descr="http://www.iconsdb.com/icons/preview/royal-blue/circle-m.png">
            <a:extLst>
              <a:ext uri="{FF2B5EF4-FFF2-40B4-BE49-F238E27FC236}">
                <a16:creationId xmlns:a16="http://schemas.microsoft.com/office/drawing/2014/main" id="{DC23A78D-B631-BBD8-4EDF-3D25FEC002B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009" y="3528509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://www.iconsdb.com/icons/preview/green/triangle-m.png">
            <a:extLst>
              <a:ext uri="{FF2B5EF4-FFF2-40B4-BE49-F238E27FC236}">
                <a16:creationId xmlns:a16="http://schemas.microsoft.com/office/drawing/2014/main" id="{B6749E44-C1AD-D9A0-D8D9-36260919E3BF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72" y="350720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://www.iconsdb.com/icons/preview/red/square-rounded-m.png">
            <a:extLst>
              <a:ext uri="{FF2B5EF4-FFF2-40B4-BE49-F238E27FC236}">
                <a16:creationId xmlns:a16="http://schemas.microsoft.com/office/drawing/2014/main" id="{817DCF7C-AD32-7AB1-04D8-11C3CBD06579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775" y="3528509"/>
            <a:ext cx="147576" cy="14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Image result for green check arrow">
            <a:extLst>
              <a:ext uri="{FF2B5EF4-FFF2-40B4-BE49-F238E27FC236}">
                <a16:creationId xmlns:a16="http://schemas.microsoft.com/office/drawing/2014/main" id="{8FD45BFB-063B-E8B6-ED27-BCB6D029E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038" y="1147613"/>
            <a:ext cx="1256708" cy="126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07A13B4-7939-461A-1D15-0C969BAD2B82}"/>
              </a:ext>
            </a:extLst>
          </p:cNvPr>
          <p:cNvGrpSpPr/>
          <p:nvPr/>
        </p:nvGrpSpPr>
        <p:grpSpPr>
          <a:xfrm>
            <a:off x="1479680" y="1656308"/>
            <a:ext cx="5437569" cy="4382985"/>
            <a:chOff x="1479680" y="1656308"/>
            <a:chExt cx="5437569" cy="438298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817082F-B751-EE71-0D1A-B8E9F7D6600E}"/>
                </a:ext>
              </a:extLst>
            </p:cNvPr>
            <p:cNvSpPr/>
            <p:nvPr/>
          </p:nvSpPr>
          <p:spPr>
            <a:xfrm>
              <a:off x="2731345" y="5702048"/>
              <a:ext cx="1838325" cy="33724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7F84870-995B-05FC-33BE-8A6C30B2434B}"/>
                </a:ext>
              </a:extLst>
            </p:cNvPr>
            <p:cNvSpPr/>
            <p:nvPr/>
          </p:nvSpPr>
          <p:spPr>
            <a:xfrm>
              <a:off x="5040824" y="1656308"/>
              <a:ext cx="1876425" cy="33724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8D34E3-D180-D2F3-F573-6E139C86A5A7}"/>
                </a:ext>
              </a:extLst>
            </p:cNvPr>
            <p:cNvSpPr txBox="1"/>
            <p:nvPr/>
          </p:nvSpPr>
          <p:spPr>
            <a:xfrm>
              <a:off x="1479680" y="3886557"/>
              <a:ext cx="278219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INNER JOIN </a:t>
              </a:r>
              <a:r>
                <a:rPr lang="en-US" sz="1200" dirty="0"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dbo.Table_1</a:t>
              </a:r>
            </a:p>
            <a:p>
              <a:r>
                <a:rPr lang="en-US" sz="1200" dirty="0"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ON </a:t>
              </a:r>
              <a:r>
                <a:rPr lang="en-US" sz="1200" dirty="0"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?????</a:t>
              </a:r>
              <a:endPara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3B9AF29-479F-E787-5C46-6D18D046AE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05775" y="4301877"/>
              <a:ext cx="709026" cy="1400171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28999D3-6590-2107-C50B-B6FE9C76CDAB}"/>
                </a:ext>
              </a:extLst>
            </p:cNvPr>
            <p:cNvCxnSpPr/>
            <p:nvPr/>
          </p:nvCxnSpPr>
          <p:spPr>
            <a:xfrm flipH="1">
              <a:off x="3733800" y="1993553"/>
              <a:ext cx="1307024" cy="204056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163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AB1C62E-2F9A-FE00-777B-7C4ED1D1B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715" y="5741321"/>
            <a:ext cx="3648075" cy="6191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E062783-4034-A709-172D-79874031D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206" y="5037954"/>
            <a:ext cx="2028825" cy="12477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6F8822C-75EE-063C-45F0-91138E57C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0824" y="1669413"/>
            <a:ext cx="1876425" cy="2562225"/>
          </a:xfrm>
          <a:prstGeom prst="rect">
            <a:avLst/>
          </a:prstGeom>
        </p:spPr>
      </p:pic>
      <p:sp>
        <p:nvSpPr>
          <p:cNvPr id="4" name="Title 17">
            <a:extLst>
              <a:ext uri="{FF2B5EF4-FFF2-40B4-BE49-F238E27FC236}">
                <a16:creationId xmlns:a16="http://schemas.microsoft.com/office/drawing/2014/main" id="{6DECC3F6-9E4A-2BF9-47EE-E8D0332A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“ugly” of PIVOT… lookups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84A42-3447-177D-E356-3574BAA558FE}"/>
              </a:ext>
            </a:extLst>
          </p:cNvPr>
          <p:cNvSpPr txBox="1"/>
          <p:nvPr/>
        </p:nvSpPr>
        <p:spPr>
          <a:xfrm>
            <a:off x="2895600" y="14097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4B960-EADF-FF03-3B19-0023CFBBB2C0}"/>
              </a:ext>
            </a:extLst>
          </p:cNvPr>
          <p:cNvSpPr txBox="1"/>
          <p:nvPr/>
        </p:nvSpPr>
        <p:spPr>
          <a:xfrm>
            <a:off x="1502540" y="1993553"/>
            <a:ext cx="38238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 m1.x, m2.x, m3.x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([  </a:t>
            </a:r>
            <a:r>
              <a:rPr lang="en-US" sz="7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3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CROSS JOIN</a:t>
            </a:r>
          </a:p>
          <a:p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(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 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ID =   ) m1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CROSS JOIN</a:t>
            </a:r>
          </a:p>
          <a:p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(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 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ID =   ) m2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CROSS JOIN</a:t>
            </a:r>
          </a:p>
          <a:p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(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 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ID =   ) m3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12F54-0829-37DD-E9D3-D740B996C082}"/>
              </a:ext>
            </a:extLst>
          </p:cNvPr>
          <p:cNvSpPr txBox="1"/>
          <p:nvPr/>
        </p:nvSpPr>
        <p:spPr>
          <a:xfrm>
            <a:off x="8077200" y="14097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643EA-9FAC-EC97-6416-42988A298CB7}"/>
              </a:ext>
            </a:extLst>
          </p:cNvPr>
          <p:cNvSpPr txBox="1"/>
          <p:nvPr/>
        </p:nvSpPr>
        <p:spPr>
          <a:xfrm>
            <a:off x="7467599" y="1993553"/>
            <a:ext cx="33963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orig</a:t>
            </a:r>
            <a:endParaRPr lang="en-US" sz="12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INNER JOIN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GROUP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endParaRPr lang="en-US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5" name="Picture 14" descr="http://www.iconsdb.com/icons/preview/royal-blue/circle-m.png">
            <a:extLst>
              <a:ext uri="{FF2B5EF4-FFF2-40B4-BE49-F238E27FC236}">
                <a16:creationId xmlns:a16="http://schemas.microsoft.com/office/drawing/2014/main" id="{DC23A78D-B631-BBD8-4EDF-3D25FEC002B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439" y="3688529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://www.iconsdb.com/icons/preview/green/triangle-m.png">
            <a:extLst>
              <a:ext uri="{FF2B5EF4-FFF2-40B4-BE49-F238E27FC236}">
                <a16:creationId xmlns:a16="http://schemas.microsoft.com/office/drawing/2014/main" id="{B6749E44-C1AD-D9A0-D8D9-36260919E3BF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72" y="366722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://www.iconsdb.com/icons/preview/red/square-rounded-m.png">
            <a:extLst>
              <a:ext uri="{FF2B5EF4-FFF2-40B4-BE49-F238E27FC236}">
                <a16:creationId xmlns:a16="http://schemas.microsoft.com/office/drawing/2014/main" id="{817DCF7C-AD32-7AB1-04D8-11C3CBD06579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205" y="3688529"/>
            <a:ext cx="147576" cy="14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http://www.iconsdb.com/icons/preview/royal-blue/circle-m.png">
            <a:extLst>
              <a:ext uri="{FF2B5EF4-FFF2-40B4-BE49-F238E27FC236}">
                <a16:creationId xmlns:a16="http://schemas.microsoft.com/office/drawing/2014/main" id="{64B0F0AF-4CF5-F579-FC05-1DE0AFB2B49C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070" y="4432586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http://www.iconsdb.com/icons/preview/green/triangle-m.png">
            <a:extLst>
              <a:ext uri="{FF2B5EF4-FFF2-40B4-BE49-F238E27FC236}">
                <a16:creationId xmlns:a16="http://schemas.microsoft.com/office/drawing/2014/main" id="{F693C70A-2D95-9FB6-C8A4-6B2C3F019140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602" y="496262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://www.iconsdb.com/icons/preview/red/square-rounded-m.png">
            <a:extLst>
              <a:ext uri="{FF2B5EF4-FFF2-40B4-BE49-F238E27FC236}">
                <a16:creationId xmlns:a16="http://schemas.microsoft.com/office/drawing/2014/main" id="{3B925D50-0DA2-1E5F-2D44-23188AA39466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45" y="5532569"/>
            <a:ext cx="147576" cy="14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38 melhores imagens sobre emoji draw no Pinterest | Bocas, Ícones e ...">
            <a:extLst>
              <a:ext uri="{FF2B5EF4-FFF2-40B4-BE49-F238E27FC236}">
                <a16:creationId xmlns:a16="http://schemas.microsoft.com/office/drawing/2014/main" id="{9FB8BA40-E9E7-532E-C6C7-B94A83F6A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71" y="1546896"/>
            <a:ext cx="569174" cy="56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1916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5E062783-4034-A709-172D-79874031D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206" y="5037954"/>
            <a:ext cx="2028825" cy="12477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6F8822C-75EE-063C-45F0-91138E57C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824" y="1669413"/>
            <a:ext cx="1876425" cy="2562225"/>
          </a:xfrm>
          <a:prstGeom prst="rect">
            <a:avLst/>
          </a:prstGeom>
        </p:spPr>
      </p:pic>
      <p:sp>
        <p:nvSpPr>
          <p:cNvPr id="4" name="Title 17">
            <a:extLst>
              <a:ext uri="{FF2B5EF4-FFF2-40B4-BE49-F238E27FC236}">
                <a16:creationId xmlns:a16="http://schemas.microsoft.com/office/drawing/2014/main" id="{6DECC3F6-9E4A-2BF9-47EE-E8D0332A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“ugly” of PIVOT… lookups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84A42-3447-177D-E356-3574BAA558FE}"/>
              </a:ext>
            </a:extLst>
          </p:cNvPr>
          <p:cNvSpPr txBox="1"/>
          <p:nvPr/>
        </p:nvSpPr>
        <p:spPr>
          <a:xfrm>
            <a:off x="2895600" y="14097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4B960-EADF-FF03-3B19-0023CFBBB2C0}"/>
              </a:ext>
            </a:extLst>
          </p:cNvPr>
          <p:cNvSpPr txBox="1"/>
          <p:nvPr/>
        </p:nvSpPr>
        <p:spPr>
          <a:xfrm>
            <a:off x="1502540" y="1993553"/>
            <a:ext cx="38238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orig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CONCAT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':'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Col2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Caption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Table_1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orig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INNER JOIN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GROUP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Caption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([  </a:t>
            </a:r>
            <a:r>
              <a:rPr lang="en-US" sz="7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3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12F54-0829-37DD-E9D3-D740B996C082}"/>
              </a:ext>
            </a:extLst>
          </p:cNvPr>
          <p:cNvSpPr txBox="1"/>
          <p:nvPr/>
        </p:nvSpPr>
        <p:spPr>
          <a:xfrm>
            <a:off x="8077200" y="14097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643EA-9FAC-EC97-6416-42988A298CB7}"/>
              </a:ext>
            </a:extLst>
          </p:cNvPr>
          <p:cNvSpPr txBox="1"/>
          <p:nvPr/>
        </p:nvSpPr>
        <p:spPr>
          <a:xfrm>
            <a:off x="7467599" y="1993553"/>
            <a:ext cx="340975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orig</a:t>
            </a:r>
            <a:endParaRPr lang="en-US" sz="12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INNER JOIN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GROUP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endParaRPr lang="en-US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5" name="Picture 14" descr="http://www.iconsdb.com/icons/preview/royal-blue/circle-m.png">
            <a:extLst>
              <a:ext uri="{FF2B5EF4-FFF2-40B4-BE49-F238E27FC236}">
                <a16:creationId xmlns:a16="http://schemas.microsoft.com/office/drawing/2014/main" id="{DC23A78D-B631-BBD8-4EDF-3D25FEC002B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439" y="5265869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://www.iconsdb.com/icons/preview/green/triangle-m.png">
            <a:extLst>
              <a:ext uri="{FF2B5EF4-FFF2-40B4-BE49-F238E27FC236}">
                <a16:creationId xmlns:a16="http://schemas.microsoft.com/office/drawing/2014/main" id="{B6749E44-C1AD-D9A0-D8D9-36260919E3BF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72" y="524456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://www.iconsdb.com/icons/preview/red/square-rounded-m.png">
            <a:extLst>
              <a:ext uri="{FF2B5EF4-FFF2-40B4-BE49-F238E27FC236}">
                <a16:creationId xmlns:a16="http://schemas.microsoft.com/office/drawing/2014/main" id="{817DCF7C-AD32-7AB1-04D8-11C3CBD06579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205" y="5265869"/>
            <a:ext cx="147576" cy="14926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81BD6F8-C9CC-16F8-334D-C1BD8846CB14}"/>
              </a:ext>
            </a:extLst>
          </p:cNvPr>
          <p:cNvSpPr/>
          <p:nvPr/>
        </p:nvSpPr>
        <p:spPr>
          <a:xfrm>
            <a:off x="4171950" y="1428750"/>
            <a:ext cx="3280410" cy="845820"/>
          </a:xfrm>
          <a:custGeom>
            <a:avLst/>
            <a:gdLst>
              <a:gd name="connsiteX0" fmla="*/ 3280410 w 3280410"/>
              <a:gd name="connsiteY0" fmla="*/ 845820 h 845820"/>
              <a:gd name="connsiteX1" fmla="*/ 3154680 w 3280410"/>
              <a:gd name="connsiteY1" fmla="*/ 537210 h 845820"/>
              <a:gd name="connsiteX2" fmla="*/ 2811780 w 3280410"/>
              <a:gd name="connsiteY2" fmla="*/ 205740 h 845820"/>
              <a:gd name="connsiteX3" fmla="*/ 2708910 w 3280410"/>
              <a:gd name="connsiteY3" fmla="*/ 171450 h 845820"/>
              <a:gd name="connsiteX4" fmla="*/ 2503170 w 3280410"/>
              <a:gd name="connsiteY4" fmla="*/ 137160 h 845820"/>
              <a:gd name="connsiteX5" fmla="*/ 2331720 w 3280410"/>
              <a:gd name="connsiteY5" fmla="*/ 102870 h 845820"/>
              <a:gd name="connsiteX6" fmla="*/ 2171700 w 3280410"/>
              <a:gd name="connsiteY6" fmla="*/ 80010 h 845820"/>
              <a:gd name="connsiteX7" fmla="*/ 1623060 w 3280410"/>
              <a:gd name="connsiteY7" fmla="*/ 0 h 845820"/>
              <a:gd name="connsiteX8" fmla="*/ 1028700 w 3280410"/>
              <a:gd name="connsiteY8" fmla="*/ 11430 h 845820"/>
              <a:gd name="connsiteX9" fmla="*/ 925830 w 3280410"/>
              <a:gd name="connsiteY9" fmla="*/ 45720 h 845820"/>
              <a:gd name="connsiteX10" fmla="*/ 777240 w 3280410"/>
              <a:gd name="connsiteY10" fmla="*/ 125730 h 845820"/>
              <a:gd name="connsiteX11" fmla="*/ 697230 w 3280410"/>
              <a:gd name="connsiteY11" fmla="*/ 148590 h 845820"/>
              <a:gd name="connsiteX12" fmla="*/ 628650 w 3280410"/>
              <a:gd name="connsiteY12" fmla="*/ 182880 h 845820"/>
              <a:gd name="connsiteX13" fmla="*/ 445770 w 3280410"/>
              <a:gd name="connsiteY13" fmla="*/ 262890 h 845820"/>
              <a:gd name="connsiteX14" fmla="*/ 354330 w 3280410"/>
              <a:gd name="connsiteY14" fmla="*/ 320040 h 845820"/>
              <a:gd name="connsiteX15" fmla="*/ 240030 w 3280410"/>
              <a:gd name="connsiteY15" fmla="*/ 411480 h 845820"/>
              <a:gd name="connsiteX16" fmla="*/ 91440 w 3280410"/>
              <a:gd name="connsiteY16" fmla="*/ 525780 h 845820"/>
              <a:gd name="connsiteX17" fmla="*/ 0 w 3280410"/>
              <a:gd name="connsiteY17" fmla="*/ 720090 h 845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280410" h="845820">
                <a:moveTo>
                  <a:pt x="3280410" y="845820"/>
                </a:moveTo>
                <a:cubicBezTo>
                  <a:pt x="3238500" y="742950"/>
                  <a:pt x="3220299" y="626836"/>
                  <a:pt x="3154680" y="537210"/>
                </a:cubicBezTo>
                <a:cubicBezTo>
                  <a:pt x="3060768" y="408940"/>
                  <a:pt x="2934678" y="306579"/>
                  <a:pt x="2811780" y="205740"/>
                </a:cubicBezTo>
                <a:cubicBezTo>
                  <a:pt x="2783837" y="182813"/>
                  <a:pt x="2743586" y="181649"/>
                  <a:pt x="2708910" y="171450"/>
                </a:cubicBezTo>
                <a:cubicBezTo>
                  <a:pt x="2569189" y="130356"/>
                  <a:pt x="2662302" y="162621"/>
                  <a:pt x="2503170" y="137160"/>
                </a:cubicBezTo>
                <a:cubicBezTo>
                  <a:pt x="2445620" y="127952"/>
                  <a:pt x="2389154" y="112772"/>
                  <a:pt x="2331720" y="102870"/>
                </a:cubicBezTo>
                <a:cubicBezTo>
                  <a:pt x="2278622" y="93715"/>
                  <a:pt x="2224912" y="88476"/>
                  <a:pt x="2171700" y="80010"/>
                </a:cubicBezTo>
                <a:cubicBezTo>
                  <a:pt x="1695848" y="4306"/>
                  <a:pt x="1982608" y="39950"/>
                  <a:pt x="1623060" y="0"/>
                </a:cubicBezTo>
                <a:cubicBezTo>
                  <a:pt x="1424940" y="3810"/>
                  <a:pt x="1226432" y="-1536"/>
                  <a:pt x="1028700" y="11430"/>
                </a:cubicBezTo>
                <a:cubicBezTo>
                  <a:pt x="992633" y="13795"/>
                  <a:pt x="959390" y="32296"/>
                  <a:pt x="925830" y="45720"/>
                </a:cubicBezTo>
                <a:cubicBezTo>
                  <a:pt x="740785" y="119738"/>
                  <a:pt x="986395" y="36092"/>
                  <a:pt x="777240" y="125730"/>
                </a:cubicBezTo>
                <a:cubicBezTo>
                  <a:pt x="751745" y="136656"/>
                  <a:pt x="723118" y="138633"/>
                  <a:pt x="697230" y="148590"/>
                </a:cubicBezTo>
                <a:cubicBezTo>
                  <a:pt x="673375" y="157765"/>
                  <a:pt x="651917" y="172304"/>
                  <a:pt x="628650" y="182880"/>
                </a:cubicBezTo>
                <a:cubicBezTo>
                  <a:pt x="568075" y="210414"/>
                  <a:pt x="502195" y="227625"/>
                  <a:pt x="445770" y="262890"/>
                </a:cubicBezTo>
                <a:cubicBezTo>
                  <a:pt x="415290" y="281940"/>
                  <a:pt x="383469" y="298995"/>
                  <a:pt x="354330" y="320040"/>
                </a:cubicBezTo>
                <a:cubicBezTo>
                  <a:pt x="314775" y="348607"/>
                  <a:pt x="280627" y="384415"/>
                  <a:pt x="240030" y="411480"/>
                </a:cubicBezTo>
                <a:cubicBezTo>
                  <a:pt x="213165" y="429390"/>
                  <a:pt x="117173" y="483671"/>
                  <a:pt x="91440" y="525780"/>
                </a:cubicBezTo>
                <a:cubicBezTo>
                  <a:pt x="28815" y="628258"/>
                  <a:pt x="25688" y="643027"/>
                  <a:pt x="0" y="72009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1D54230-9B50-48A3-01BE-DF5B1CFC3A7A}"/>
              </a:ext>
            </a:extLst>
          </p:cNvPr>
          <p:cNvCxnSpPr>
            <a:cxnSpLocks/>
            <a:endCxn id="22" idx="17"/>
          </p:cNvCxnSpPr>
          <p:nvPr/>
        </p:nvCxnSpPr>
        <p:spPr>
          <a:xfrm>
            <a:off x="4171950" y="1779032"/>
            <a:ext cx="0" cy="369808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9F635B8-8A45-1661-4CFD-377BC9327716}"/>
              </a:ext>
            </a:extLst>
          </p:cNvPr>
          <p:cNvCxnSpPr>
            <a:cxnSpLocks/>
            <a:endCxn id="22" idx="17"/>
          </p:cNvCxnSpPr>
          <p:nvPr/>
        </p:nvCxnSpPr>
        <p:spPr>
          <a:xfrm flipH="1">
            <a:off x="4171950" y="1993553"/>
            <a:ext cx="342900" cy="155287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F8315EF-47F3-4244-FFB2-FE37A6939EC8}"/>
              </a:ext>
            </a:extLst>
          </p:cNvPr>
          <p:cNvSpPr/>
          <p:nvPr/>
        </p:nvSpPr>
        <p:spPr>
          <a:xfrm>
            <a:off x="1650116" y="2400300"/>
            <a:ext cx="3356417" cy="2045859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B1637F7-84EE-0179-4DFB-EF2B90EAD5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5969" y="5710197"/>
            <a:ext cx="1847850" cy="6096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084146A-5F74-17BC-A91C-FB4042B6493F}"/>
              </a:ext>
            </a:extLst>
          </p:cNvPr>
          <p:cNvSpPr/>
          <p:nvPr/>
        </p:nvSpPr>
        <p:spPr>
          <a:xfrm>
            <a:off x="7486651" y="1993554"/>
            <a:ext cx="3356417" cy="2123658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8 Reasons You Should Take Emoji Seriously | Emoji, Smiley emoji, Emoji ...">
            <a:extLst>
              <a:ext uri="{FF2B5EF4-FFF2-40B4-BE49-F238E27FC236}">
                <a16:creationId xmlns:a16="http://schemas.microsoft.com/office/drawing/2014/main" id="{55B8D80C-9BAE-EC49-6952-B665F3E3C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62" y="1524760"/>
            <a:ext cx="715973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t's Something | Know Your Meme">
            <a:extLst>
              <a:ext uri="{FF2B5EF4-FFF2-40B4-BE49-F238E27FC236}">
                <a16:creationId xmlns:a16="http://schemas.microsoft.com/office/drawing/2014/main" id="{38D11CDC-604C-4A1C-B180-CB38F112E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773" y="4697619"/>
            <a:ext cx="2158525" cy="177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462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0E15AD1-99B2-97D9-F987-64D4805E3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001722"/>
              </p:ext>
            </p:extLst>
          </p:nvPr>
        </p:nvGraphicFramePr>
        <p:xfrm>
          <a:off x="1339847" y="1178332"/>
          <a:ext cx="4533899" cy="760095"/>
        </p:xfrm>
        <a:graphic>
          <a:graphicData uri="http://schemas.openxmlformats.org/drawingml/2006/table">
            <a:tbl>
              <a:tblPr/>
              <a:tblGrid>
                <a:gridCol w="1567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46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2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ServerName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PropertyName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PropertyValue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dirty="0"/>
                        <a:t>MAZSQLWPS001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Primary Contact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Jeff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dirty="0"/>
                        <a:t>MAZSQLWPS001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Secondary Contact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Ann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0F30F14-593D-1B11-C4B3-AE0316D71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612081"/>
              </p:ext>
            </p:extLst>
          </p:nvPr>
        </p:nvGraphicFramePr>
        <p:xfrm>
          <a:off x="6481430" y="1172915"/>
          <a:ext cx="4533899" cy="506730"/>
        </p:xfrm>
        <a:graphic>
          <a:graphicData uri="http://schemas.openxmlformats.org/drawingml/2006/table">
            <a:tbl>
              <a:tblPr/>
              <a:tblGrid>
                <a:gridCol w="13859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8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95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ServerName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Primary Contact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Secondary Contact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1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MAZSQLWPS01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Jeff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Ann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B5FCFF8-6076-19B3-5906-05BEA9D58C95}"/>
              </a:ext>
            </a:extLst>
          </p:cNvPr>
          <p:cNvSpPr txBox="1"/>
          <p:nvPr/>
        </p:nvSpPr>
        <p:spPr>
          <a:xfrm>
            <a:off x="1339847" y="2263348"/>
            <a:ext cx="7772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There will be times where your data must be converted: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 feed you import does not fit into your model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Data you export does not fit into the target model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Data summarization, reporting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BF92357-8F95-886A-C487-A839007C8597}"/>
              </a:ext>
            </a:extLst>
          </p:cNvPr>
          <p:cNvCxnSpPr/>
          <p:nvPr/>
        </p:nvCxnSpPr>
        <p:spPr>
          <a:xfrm>
            <a:off x="5930896" y="1634579"/>
            <a:ext cx="495300" cy="0"/>
          </a:xfrm>
          <a:prstGeom prst="straightConnector1">
            <a:avLst/>
          </a:prstGeom>
          <a:noFill/>
          <a:ln w="4445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arrow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8895938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4E726743-6B61-4C7C-94DD-F0228E98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(on your own time)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D2DE6049-5623-037F-3958-F9EFF19EA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PIVOT lookups</a:t>
            </a:r>
          </a:p>
        </p:txBody>
      </p:sp>
    </p:spTree>
    <p:extLst>
      <p:ext uri="{BB962C8B-B14F-4D97-AF65-F5344CB8AC3E}">
        <p14:creationId xmlns:p14="http://schemas.microsoft.com/office/powerpoint/2010/main" val="13482085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982809-93AC-DDAE-B2D0-13DFAF8181ED}"/>
              </a:ext>
            </a:extLst>
          </p:cNvPr>
          <p:cNvSpPr txBox="1"/>
          <p:nvPr/>
        </p:nvSpPr>
        <p:spPr>
          <a:xfrm>
            <a:off x="1322295" y="1595494"/>
            <a:ext cx="64366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690E6D7-A485-5909-B3BA-E83648B34216}"/>
              </a:ext>
            </a:extLst>
          </p:cNvPr>
          <p:cNvGrpSpPr/>
          <p:nvPr/>
        </p:nvGrpSpPr>
        <p:grpSpPr>
          <a:xfrm>
            <a:off x="2232212" y="3261000"/>
            <a:ext cx="8202706" cy="3031599"/>
            <a:chOff x="2232212" y="3654059"/>
            <a:chExt cx="8202706" cy="30315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2B5087-F01C-2D4C-D313-4ECD6C2F2800}"/>
                </a:ext>
              </a:extLst>
            </p:cNvPr>
            <p:cNvSpPr txBox="1"/>
            <p:nvPr/>
          </p:nvSpPr>
          <p:spPr>
            <a:xfrm>
              <a:off x="2628152" y="3699476"/>
              <a:ext cx="7806766" cy="28623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10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10</a:t>
              </a:r>
            </a:p>
            <a:p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 err="1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IsNull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 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12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))</a:t>
              </a:r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CASE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WHEN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Col1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&gt;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1000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THEN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Col1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ELSE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0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END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20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9A00F4-238B-2146-38CD-6D21986B57F0}"/>
                </a:ext>
              </a:extLst>
            </p:cNvPr>
            <p:cNvSpPr txBox="1"/>
            <p:nvPr/>
          </p:nvSpPr>
          <p:spPr>
            <a:xfrm>
              <a:off x="2232212" y="3654059"/>
              <a:ext cx="791878" cy="30315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b="1" dirty="0">
                  <a:solidFill>
                    <a:schemeClr val="accent6"/>
                  </a:solidFill>
                  <a:latin typeface="Wingdings" panose="05000000000000000000" pitchFamily="2" charset="2"/>
                </a:rPr>
                <a:t>ü</a:t>
              </a:r>
              <a:endParaRPr lang="en-US" sz="1600" b="1" dirty="0">
                <a:solidFill>
                  <a:schemeClr val="accent6"/>
                </a:solidFill>
                <a:latin typeface="MS Shell Dlg 2" panose="020B0604030504040204" pitchFamily="34" charset="0"/>
              </a:endParaRPr>
            </a:p>
            <a:p>
              <a:r>
                <a:rPr lang="en-US" sz="3600" dirty="0">
                  <a:solidFill>
                    <a:srgbClr val="FF0000"/>
                  </a:solidFill>
                  <a:latin typeface="Wingdings" panose="05000000000000000000" pitchFamily="2" charset="2"/>
                </a:rPr>
                <a:t>û</a:t>
              </a:r>
            </a:p>
            <a:p>
              <a:endParaRPr lang="en-US" sz="400" dirty="0">
                <a:solidFill>
                  <a:srgbClr val="FF0000"/>
                </a:solidFill>
                <a:latin typeface="MS Shell Dlg 2" panose="020B0604030504040204" pitchFamily="34" charset="0"/>
              </a:endParaRPr>
            </a:p>
            <a:p>
              <a:r>
                <a:rPr lang="en-US" sz="3600" dirty="0">
                  <a:solidFill>
                    <a:srgbClr val="FF0000"/>
                  </a:solidFill>
                  <a:latin typeface="Wingdings" panose="05000000000000000000" pitchFamily="2" charset="2"/>
                </a:rPr>
                <a:t>û</a:t>
              </a:r>
            </a:p>
            <a:p>
              <a:endParaRPr lang="en-US" sz="200" dirty="0">
                <a:solidFill>
                  <a:srgbClr val="FF0000"/>
                </a:solidFill>
                <a:latin typeface="Wingdings" panose="05000000000000000000" pitchFamily="2" charset="2"/>
              </a:endParaRPr>
            </a:p>
            <a:p>
              <a:r>
                <a:rPr lang="en-US" sz="3600" dirty="0">
                  <a:solidFill>
                    <a:srgbClr val="FF0000"/>
                  </a:solidFill>
                  <a:latin typeface="Wingdings" panose="05000000000000000000" pitchFamily="2" charset="2"/>
                </a:rPr>
                <a:t>û</a:t>
              </a:r>
            </a:p>
            <a:p>
              <a:endParaRPr lang="en-US" sz="500" dirty="0">
                <a:solidFill>
                  <a:srgbClr val="FF0000"/>
                </a:solidFill>
                <a:latin typeface="Wingdings" panose="05000000000000000000" pitchFamily="2" charset="2"/>
              </a:endParaRPr>
            </a:p>
            <a:p>
              <a:r>
                <a:rPr lang="en-US" sz="3600" dirty="0">
                  <a:solidFill>
                    <a:srgbClr val="FF0000"/>
                  </a:solidFill>
                  <a:latin typeface="Wingdings" panose="05000000000000000000" pitchFamily="2" charset="2"/>
                </a:rPr>
                <a:t>û</a:t>
              </a:r>
              <a:endParaRPr lang="en-US" sz="3600" dirty="0">
                <a:solidFill>
                  <a:srgbClr val="FF0000"/>
                </a:solidFill>
                <a:latin typeface="MS Shell Dlg 2" panose="020B0604030504040204" pitchFamily="34" charset="0"/>
              </a:endParaRPr>
            </a:p>
          </p:txBody>
        </p:sp>
      </p:grpSp>
      <p:sp>
        <p:nvSpPr>
          <p:cNvPr id="3" name="Title 17">
            <a:extLst>
              <a:ext uri="{FF2B5EF4-FFF2-40B4-BE49-F238E27FC236}">
                <a16:creationId xmlns:a16="http://schemas.microsoft.com/office/drawing/2014/main" id="{606C500B-DAAF-245A-9589-9D0C7FE3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One more limitation of the PIVOT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B238D3-D687-FCC8-76F7-5B83034575E6}"/>
              </a:ext>
            </a:extLst>
          </p:cNvPr>
          <p:cNvSpPr/>
          <p:nvPr/>
        </p:nvSpPr>
        <p:spPr>
          <a:xfrm>
            <a:off x="1577340" y="1931670"/>
            <a:ext cx="1577340" cy="33147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03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49127079-AF4B-F423-E94C-E9CEA5C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125" y="27348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Questions about the PIVOT operator?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2D05FD-CB2C-DF13-8949-07F77FBEC7CF}"/>
              </a:ext>
            </a:extLst>
          </p:cNvPr>
          <p:cNvSpPr txBox="1"/>
          <p:nvPr/>
        </p:nvSpPr>
        <p:spPr>
          <a:xfrm>
            <a:off x="2781299" y="5753380"/>
            <a:ext cx="6629400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Coming up next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UNPIV  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 operator…</a:t>
            </a:r>
          </a:p>
        </p:txBody>
      </p:sp>
      <p:pic>
        <p:nvPicPr>
          <p:cNvPr id="1026" name="Picture 2" descr="pivot – TechCrunch">
            <a:extLst>
              <a:ext uri="{FF2B5EF4-FFF2-40B4-BE49-F238E27FC236}">
                <a16:creationId xmlns:a16="http://schemas.microsoft.com/office/drawing/2014/main" id="{7A7D3656-8050-A11A-A805-4C71F58EB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875" y="1416483"/>
            <a:ext cx="5350249" cy="402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ircular Arrow 6">
            <a:extLst>
              <a:ext uri="{FF2B5EF4-FFF2-40B4-BE49-F238E27FC236}">
                <a16:creationId xmlns:a16="http://schemas.microsoft.com/office/drawing/2014/main" id="{48479B87-55F6-7FB6-1430-206EE63CD5BB}"/>
              </a:ext>
            </a:extLst>
          </p:cNvPr>
          <p:cNvSpPr/>
          <p:nvPr/>
        </p:nvSpPr>
        <p:spPr>
          <a:xfrm rot="14468456" flipV="1">
            <a:off x="7153265" y="5835093"/>
            <a:ext cx="369570" cy="377255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588939"/>
              <a:gd name="adj5" fmla="val 19282"/>
            </a:avLst>
          </a:prstGeom>
          <a:solidFill>
            <a:srgbClr val="0070C0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05439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6FECF1F-6E38-E245-0DBF-118D13379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593347"/>
              </p:ext>
            </p:extLst>
          </p:nvPr>
        </p:nvGraphicFramePr>
        <p:xfrm>
          <a:off x="6515355" y="1264759"/>
          <a:ext cx="4080329" cy="668655"/>
        </p:xfrm>
        <a:graphic>
          <a:graphicData uri="http://schemas.openxmlformats.org/drawingml/2006/table">
            <a:tbl>
              <a:tblPr/>
              <a:tblGrid>
                <a:gridCol w="1410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0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8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ServerName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PropertyName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PropertyValue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dirty="0"/>
                        <a:t>MAZSQLWPS001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Primary Contact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Jeff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dirty="0"/>
                        <a:t>MAZSQLWPS001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Secondary Contact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Ann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FA2B3593-FA3C-8516-022C-8CCF0FD16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905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Converting Horizontal Data to Vertical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7B52F67-61F4-B100-D660-C04AB3217E2C}"/>
              </a:ext>
            </a:extLst>
          </p:cNvPr>
          <p:cNvCxnSpPr/>
          <p:nvPr/>
        </p:nvCxnSpPr>
        <p:spPr>
          <a:xfrm flipH="1">
            <a:off x="5794434" y="1579604"/>
            <a:ext cx="480236" cy="0"/>
          </a:xfrm>
          <a:prstGeom prst="straightConnector1">
            <a:avLst/>
          </a:prstGeom>
          <a:ln w="4445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8E7E676-F820-05D3-B780-1ED89DF70242}"/>
              </a:ext>
            </a:extLst>
          </p:cNvPr>
          <p:cNvGrpSpPr/>
          <p:nvPr/>
        </p:nvGrpSpPr>
        <p:grpSpPr>
          <a:xfrm>
            <a:off x="1905000" y="1579604"/>
            <a:ext cx="8545409" cy="3843009"/>
            <a:chOff x="381000" y="1541504"/>
            <a:chExt cx="8545409" cy="384300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FEA165-BDC3-808A-F116-FFAEA2B17D54}"/>
                </a:ext>
              </a:extLst>
            </p:cNvPr>
            <p:cNvSpPr txBox="1"/>
            <p:nvPr/>
          </p:nvSpPr>
          <p:spPr>
            <a:xfrm>
              <a:off x="381000" y="2602469"/>
              <a:ext cx="5638800" cy="2782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SELECT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 </a:t>
              </a:r>
              <a:r>
                <a:rPr lang="en-US" sz="17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FF000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'Primary Contact'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PropertyName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 </a:t>
              </a:r>
              <a:r>
                <a:rPr lang="en-US" sz="17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[Primary Contact]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</a:t>
              </a:r>
            </a:p>
            <a:p>
              <a:pPr>
                <a:lnSpc>
                  <a:spcPct val="115000"/>
                </a:lnSpc>
              </a:pP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FROM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[Table2]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solidFill>
                    <a:srgbClr val="0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UNION ALL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 </a:t>
              </a:r>
              <a:r>
                <a:rPr lang="en-US" sz="17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FF000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'Secondary Contact'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PropertyName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 ,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[Secondary Contact]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[Table2]</a:t>
              </a:r>
              <a:endParaRPr lang="en-US" sz="17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CB740BF-60B2-033A-5840-B29B658C9830}"/>
                </a:ext>
              </a:extLst>
            </p:cNvPr>
            <p:cNvGrpSpPr/>
            <p:nvPr/>
          </p:nvGrpSpPr>
          <p:grpSpPr>
            <a:xfrm>
              <a:off x="4787877" y="1541504"/>
              <a:ext cx="4138532" cy="3511033"/>
              <a:chOff x="4819075" y="1518166"/>
              <a:chExt cx="4138532" cy="351103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B01DAC-F83D-C321-C2B7-2A8C8CBFAD2F}"/>
                  </a:ext>
                </a:extLst>
              </p:cNvPr>
              <p:cNvSpPr txBox="1"/>
              <p:nvPr/>
            </p:nvSpPr>
            <p:spPr>
              <a:xfrm>
                <a:off x="7086600" y="3589090"/>
                <a:ext cx="4572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latin typeface="Cascadia Mono" panose="020B0609020000020004" pitchFamily="49" charset="0"/>
                    <a:cs typeface="Cascadia Mono" panose="020B0609020000020004" pitchFamily="49" charset="0"/>
                  </a:rPr>
                  <a:t>+</a:t>
                </a:r>
                <a:endParaRPr lang="en-US" dirty="0">
                  <a:latin typeface="Cascadia Mono" panose="020B0609020000020004" pitchFamily="49" charset="0"/>
                  <a:cs typeface="Cascadia Mono" panose="020B0609020000020004" pitchFamily="49" charset="0"/>
                </a:endParaRPr>
              </a:p>
            </p:txBody>
          </p:sp>
          <p:pic>
            <p:nvPicPr>
              <p:cNvPr id="12" name="Picture 2">
                <a:extLst>
                  <a:ext uri="{FF2B5EF4-FFF2-40B4-BE49-F238E27FC236}">
                    <a16:creationId xmlns:a16="http://schemas.microsoft.com/office/drawing/2014/main" id="{9B1E3D12-CDA4-629F-6FCD-A522CDE0BE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42932" y="2847974"/>
                <a:ext cx="3076575" cy="7334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" name="Picture 3">
                <a:extLst>
                  <a:ext uri="{FF2B5EF4-FFF2-40B4-BE49-F238E27FC236}">
                    <a16:creationId xmlns:a16="http://schemas.microsoft.com/office/drawing/2014/main" id="{45E926A7-80D1-6FFE-76FF-C41D2807D1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42932" y="4295774"/>
                <a:ext cx="3114675" cy="7334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5ABCF2CB-940D-0BE1-5FA8-4068780F46E3}"/>
                  </a:ext>
                </a:extLst>
              </p:cNvPr>
              <p:cNvCxnSpPr/>
              <p:nvPr/>
            </p:nvCxnSpPr>
            <p:spPr>
              <a:xfrm flipV="1">
                <a:off x="7445100" y="2139434"/>
                <a:ext cx="1425298" cy="1289566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C346B51-642C-85A5-931F-6EA47867A9B7}"/>
                  </a:ext>
                </a:extLst>
              </p:cNvPr>
              <p:cNvCxnSpPr/>
              <p:nvPr/>
            </p:nvCxnSpPr>
            <p:spPr>
              <a:xfrm flipH="1">
                <a:off x="8534400" y="1528326"/>
                <a:ext cx="335998" cy="0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367BB7F-2312-335E-7716-CA7A94B772E8}"/>
                  </a:ext>
                </a:extLst>
              </p:cNvPr>
              <p:cNvCxnSpPr/>
              <p:nvPr/>
            </p:nvCxnSpPr>
            <p:spPr>
              <a:xfrm flipV="1">
                <a:off x="8870398" y="1518166"/>
                <a:ext cx="0" cy="621268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51299C5C-1504-A771-9D9E-C190E5427AE7}"/>
                  </a:ext>
                </a:extLst>
              </p:cNvPr>
              <p:cNvCxnSpPr/>
              <p:nvPr/>
            </p:nvCxnSpPr>
            <p:spPr>
              <a:xfrm>
                <a:off x="4819075" y="1805462"/>
                <a:ext cx="165123" cy="0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1BF063E-0F3E-6115-7189-D9E817A551FD}"/>
                  </a:ext>
                </a:extLst>
              </p:cNvPr>
              <p:cNvCxnSpPr/>
              <p:nvPr/>
            </p:nvCxnSpPr>
            <p:spPr>
              <a:xfrm flipV="1">
                <a:off x="4819075" y="1805462"/>
                <a:ext cx="0" cy="304800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13FA7A2-6D1D-9BEB-BEE5-0BE41C902D1D}"/>
                  </a:ext>
                </a:extLst>
              </p:cNvPr>
              <p:cNvCxnSpPr/>
              <p:nvPr/>
            </p:nvCxnSpPr>
            <p:spPr>
              <a:xfrm flipH="1" flipV="1">
                <a:off x="4819075" y="2110262"/>
                <a:ext cx="1023858" cy="2552226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97D55B7-68AB-88B5-2C4C-1DE086091177}"/>
                  </a:ext>
                </a:extLst>
              </p14:cNvPr>
              <p14:cNvContentPartPr/>
              <p14:nvPr/>
            </p14:nvContentPartPr>
            <p14:xfrm>
              <a:off x="8555520" y="5716020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97D55B7-68AB-88B5-2C4C-1DE0860911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46160" y="570666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8878A52-7E3B-8664-2020-1EB5EB3E924D}"/>
              </a:ext>
            </a:extLst>
          </p:cNvPr>
          <p:cNvSpPr txBox="1"/>
          <p:nvPr/>
        </p:nvSpPr>
        <p:spPr>
          <a:xfrm>
            <a:off x="1905000" y="5378886"/>
            <a:ext cx="206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UNION ALL...</a:t>
            </a:r>
            <a:endParaRPr lang="en-US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0FD763-F737-E6E9-0735-23CD61ADA9B9}"/>
              </a:ext>
            </a:extLst>
          </p:cNvPr>
          <p:cNvSpPr txBox="1"/>
          <p:nvPr/>
        </p:nvSpPr>
        <p:spPr>
          <a:xfrm>
            <a:off x="1904999" y="5748218"/>
            <a:ext cx="2061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UNION ALL...</a:t>
            </a:r>
            <a:endParaRPr lang="en-US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E55153C-7888-79A3-A478-128000F621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096487"/>
              </p:ext>
            </p:extLst>
          </p:nvPr>
        </p:nvGraphicFramePr>
        <p:xfrm>
          <a:off x="1487192" y="1332562"/>
          <a:ext cx="4080329" cy="445770"/>
        </p:xfrm>
        <a:graphic>
          <a:graphicData uri="http://schemas.openxmlformats.org/drawingml/2006/table">
            <a:tbl>
              <a:tblPr/>
              <a:tblGrid>
                <a:gridCol w="12190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35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ServerName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Primary Contact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Secondary Contact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1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MAZSQLWPS01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Jeff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Ann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470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D2CACC7-96EA-8E61-C063-CC0BBFCDD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560826"/>
            <a:ext cx="851535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“Imagine” how this would apply to data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D49653A-5597-3E16-C641-FB0C64BDF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896" y="2444194"/>
            <a:ext cx="826503" cy="2335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9C1C5F-CFE8-6BF6-898A-6D67C641C4B1}"/>
              </a:ext>
            </a:extLst>
          </p:cNvPr>
          <p:cNvSpPr txBox="1"/>
          <p:nvPr/>
        </p:nvSpPr>
        <p:spPr>
          <a:xfrm>
            <a:off x="7359147" y="4964745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Vertical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C0CD8A-CC12-2AC9-C5AB-18EC69031FD2}"/>
              </a:ext>
            </a:extLst>
          </p:cNvPr>
          <p:cNvSpPr txBox="1"/>
          <p:nvPr/>
        </p:nvSpPr>
        <p:spPr>
          <a:xfrm>
            <a:off x="3631758" y="4940855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Horizontal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DA78E-625D-0810-BF8A-06E0F75C85B7}"/>
              </a:ext>
            </a:extLst>
          </p:cNvPr>
          <p:cNvSpPr txBox="1"/>
          <p:nvPr/>
        </p:nvSpPr>
        <p:spPr>
          <a:xfrm>
            <a:off x="6937876" y="189865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More rows, less columns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810BD8-CD10-FDBA-CE83-EB01414D2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816" y="2025250"/>
            <a:ext cx="3000375" cy="2781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5FF69B-E949-B24C-83E0-62A473B4C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8225" y="3277155"/>
            <a:ext cx="1552575" cy="1114425"/>
          </a:xfrm>
          <a:prstGeom prst="rect">
            <a:avLst/>
          </a:prstGeom>
        </p:spPr>
      </p:pic>
      <p:sp>
        <p:nvSpPr>
          <p:cNvPr id="11" name="Circular Arrow 11">
            <a:extLst>
              <a:ext uri="{FF2B5EF4-FFF2-40B4-BE49-F238E27FC236}">
                <a16:creationId xmlns:a16="http://schemas.microsoft.com/office/drawing/2014/main" id="{A1DB1405-8618-CA7F-5633-CA26B660CE48}"/>
              </a:ext>
            </a:extLst>
          </p:cNvPr>
          <p:cNvSpPr/>
          <p:nvPr/>
        </p:nvSpPr>
        <p:spPr>
          <a:xfrm rot="6094343" flipV="1">
            <a:off x="2754214" y="2708402"/>
            <a:ext cx="1683257" cy="1720974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46719"/>
              <a:gd name="adj5" fmla="val 21268"/>
            </a:avLst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71491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ircular Arrow 8">
            <a:extLst>
              <a:ext uri="{FF2B5EF4-FFF2-40B4-BE49-F238E27FC236}">
                <a16:creationId xmlns:a16="http://schemas.microsoft.com/office/drawing/2014/main" id="{870E20FF-E571-056C-8255-0C6C66FE77A5}"/>
              </a:ext>
            </a:extLst>
          </p:cNvPr>
          <p:cNvSpPr/>
          <p:nvPr/>
        </p:nvSpPr>
        <p:spPr>
          <a:xfrm rot="18036419" flipV="1">
            <a:off x="7782792" y="1593663"/>
            <a:ext cx="1683257" cy="1716708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46719"/>
              <a:gd name="adj5" fmla="val 212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6D9619-56A4-E4DA-99F0-981F48BEB5BA}"/>
              </a:ext>
            </a:extLst>
          </p:cNvPr>
          <p:cNvGrpSpPr/>
          <p:nvPr/>
        </p:nvGrpSpPr>
        <p:grpSpPr>
          <a:xfrm>
            <a:off x="8401050" y="3895340"/>
            <a:ext cx="1486365" cy="1748550"/>
            <a:chOff x="513663" y="2412194"/>
            <a:chExt cx="1486365" cy="1748550"/>
          </a:xfrm>
        </p:grpSpPr>
        <p:sp>
          <p:nvSpPr>
            <p:cNvPr id="6" name="Circular Arrow 9">
              <a:extLst>
                <a:ext uri="{FF2B5EF4-FFF2-40B4-BE49-F238E27FC236}">
                  <a16:creationId xmlns:a16="http://schemas.microsoft.com/office/drawing/2014/main" id="{7132AD30-D180-D9F5-DAAD-BE3F06FA0A98}"/>
                </a:ext>
              </a:extLst>
            </p:cNvPr>
            <p:cNvSpPr/>
            <p:nvPr/>
          </p:nvSpPr>
          <p:spPr>
            <a:xfrm rot="18036419" flipV="1">
              <a:off x="493601" y="2654317"/>
              <a:ext cx="1526489" cy="1486365"/>
            </a:xfrm>
            <a:prstGeom prst="circularArrow">
              <a:avLst>
                <a:gd name="adj1" fmla="val 11239"/>
                <a:gd name="adj2" fmla="val 749802"/>
                <a:gd name="adj3" fmla="val 17590145"/>
                <a:gd name="adj4" fmla="val 7303518"/>
                <a:gd name="adj5" fmla="val 2142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7A6C281-E3C7-02BC-0ADB-D56733D75F5E}"/>
                </a:ext>
              </a:extLst>
            </p:cNvPr>
            <p:cNvCxnSpPr/>
            <p:nvPr/>
          </p:nvCxnSpPr>
          <p:spPr>
            <a:xfrm>
              <a:off x="842157" y="2412194"/>
              <a:ext cx="0" cy="914400"/>
            </a:xfrm>
            <a:prstGeom prst="line">
              <a:avLst/>
            </a:prstGeom>
            <a:ln w="17462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D135389-48E0-4857-A666-74E8C8CE8460}"/>
                </a:ext>
              </a:extLst>
            </p:cNvPr>
            <p:cNvCxnSpPr/>
            <p:nvPr/>
          </p:nvCxnSpPr>
          <p:spPr>
            <a:xfrm>
              <a:off x="1680357" y="2412194"/>
              <a:ext cx="0" cy="914400"/>
            </a:xfrm>
            <a:prstGeom prst="line">
              <a:avLst/>
            </a:prstGeom>
            <a:ln w="17462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C010C01-4473-1714-4BAF-F2CBF7FCB385}"/>
              </a:ext>
            </a:extLst>
          </p:cNvPr>
          <p:cNvSpPr txBox="1"/>
          <p:nvPr/>
        </p:nvSpPr>
        <p:spPr>
          <a:xfrm>
            <a:off x="3118277" y="1120676"/>
            <a:ext cx="5257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An UNPIVOT demotes column headers into data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515A5DC-76D5-557D-5296-B4820087A2DB}"/>
              </a:ext>
            </a:extLst>
          </p:cNvPr>
          <p:cNvGrpSpPr/>
          <p:nvPr/>
        </p:nvGrpSpPr>
        <p:grpSpPr>
          <a:xfrm>
            <a:off x="1561915" y="3758892"/>
            <a:ext cx="5804025" cy="2072534"/>
            <a:chOff x="1561915" y="3758892"/>
            <a:chExt cx="5804025" cy="207253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50442AF-3EA1-58C9-D3AE-82507702C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7715" y="3929863"/>
              <a:ext cx="5118225" cy="190156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E0BF86-DB24-502C-6862-24E487CCD124}"/>
                </a:ext>
              </a:extLst>
            </p:cNvPr>
            <p:cNvSpPr/>
            <p:nvPr/>
          </p:nvSpPr>
          <p:spPr>
            <a:xfrm>
              <a:off x="2368230" y="4400571"/>
              <a:ext cx="674478" cy="378287"/>
            </a:xfrm>
            <a:prstGeom prst="rect">
              <a:avLst/>
            </a:prstGeom>
            <a:noFill/>
            <a:ln w="635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883EE6B-8473-1AB6-14B9-06EC86C878B1}"/>
                </a:ext>
              </a:extLst>
            </p:cNvPr>
            <p:cNvCxnSpPr/>
            <p:nvPr/>
          </p:nvCxnSpPr>
          <p:spPr>
            <a:xfrm flipV="1">
              <a:off x="1561915" y="4831542"/>
              <a:ext cx="1371600" cy="47360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A578DCB-83FB-499A-50B9-3E01BD0F14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1517" y="3758892"/>
              <a:ext cx="470620" cy="17291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Circular Arrow 19">
              <a:extLst>
                <a:ext uri="{FF2B5EF4-FFF2-40B4-BE49-F238E27FC236}">
                  <a16:creationId xmlns:a16="http://schemas.microsoft.com/office/drawing/2014/main" id="{8A4DD21B-FC26-B33B-5781-9B4F920FCEFF}"/>
                </a:ext>
              </a:extLst>
            </p:cNvPr>
            <p:cNvSpPr/>
            <p:nvPr/>
          </p:nvSpPr>
          <p:spPr>
            <a:xfrm rot="2245769" flipV="1">
              <a:off x="2432472" y="4411526"/>
              <a:ext cx="900850" cy="938235"/>
            </a:xfrm>
            <a:prstGeom prst="circularArrow">
              <a:avLst>
                <a:gd name="adj1" fmla="val 12348"/>
                <a:gd name="adj2" fmla="val 995287"/>
                <a:gd name="adj3" fmla="val 20037110"/>
                <a:gd name="adj4" fmla="val 5965823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321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8A7E70C-C871-C567-4CEF-960A49D15713}"/>
              </a:ext>
            </a:extLst>
          </p:cNvPr>
          <p:cNvGrpSpPr/>
          <p:nvPr/>
        </p:nvGrpSpPr>
        <p:grpSpPr>
          <a:xfrm>
            <a:off x="1905000" y="4267200"/>
            <a:ext cx="3114675" cy="1770098"/>
            <a:chOff x="381000" y="4343400"/>
            <a:chExt cx="3114675" cy="1770098"/>
          </a:xfrm>
        </p:grpSpPr>
        <p:sp>
          <p:nvSpPr>
            <p:cNvPr id="5" name="Down Arrow 7">
              <a:extLst>
                <a:ext uri="{FF2B5EF4-FFF2-40B4-BE49-F238E27FC236}">
                  <a16:creationId xmlns:a16="http://schemas.microsoft.com/office/drawing/2014/main" id="{DE106B9C-51F5-1A4C-2BDE-0579635633DA}"/>
                </a:ext>
              </a:extLst>
            </p:cNvPr>
            <p:cNvSpPr/>
            <p:nvPr/>
          </p:nvSpPr>
          <p:spPr>
            <a:xfrm>
              <a:off x="1600200" y="4343400"/>
              <a:ext cx="685800" cy="4716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79883C9A-E1B3-FD0C-8FFB-CB13FEA03C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4970498"/>
              <a:ext cx="3114675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0CF70443-F2FD-4208-ADF4-D889B6F49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984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How an UNPIVOT works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E4148CA-CFD7-D70D-B3AA-88A8230B0990}"/>
              </a:ext>
            </a:extLst>
          </p:cNvPr>
          <p:cNvGrpSpPr/>
          <p:nvPr/>
        </p:nvGrpSpPr>
        <p:grpSpPr>
          <a:xfrm>
            <a:off x="2482401" y="4800600"/>
            <a:ext cx="2546881" cy="1334525"/>
            <a:chOff x="958401" y="4837675"/>
            <a:chExt cx="2546881" cy="1334525"/>
          </a:xfrm>
        </p:grpSpPr>
        <p:sp>
          <p:nvSpPr>
            <p:cNvPr id="9" name="Circular Arrow 21">
              <a:extLst>
                <a:ext uri="{FF2B5EF4-FFF2-40B4-BE49-F238E27FC236}">
                  <a16:creationId xmlns:a16="http://schemas.microsoft.com/office/drawing/2014/main" id="{A8626E6E-2D00-B3F3-5A48-9CCD11B6EBA0}"/>
                </a:ext>
              </a:extLst>
            </p:cNvPr>
            <p:cNvSpPr/>
            <p:nvPr/>
          </p:nvSpPr>
          <p:spPr>
            <a:xfrm rot="18036419" flipV="1">
              <a:off x="948710" y="4859356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Circular Arrow 22">
              <a:extLst>
                <a:ext uri="{FF2B5EF4-FFF2-40B4-BE49-F238E27FC236}">
                  <a16:creationId xmlns:a16="http://schemas.microsoft.com/office/drawing/2014/main" id="{E445F351-A9D1-ADEA-59F1-146800EFEB29}"/>
                </a:ext>
              </a:extLst>
            </p:cNvPr>
            <p:cNvSpPr/>
            <p:nvPr/>
          </p:nvSpPr>
          <p:spPr>
            <a:xfrm rot="18036419" flipV="1">
              <a:off x="1588582" y="4847366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ircular Arrow 23">
              <a:extLst>
                <a:ext uri="{FF2B5EF4-FFF2-40B4-BE49-F238E27FC236}">
                  <a16:creationId xmlns:a16="http://schemas.microsoft.com/office/drawing/2014/main" id="{55501E35-1AB6-2E9F-6C24-44821B30A7BF}"/>
                </a:ext>
              </a:extLst>
            </p:cNvPr>
            <p:cNvSpPr/>
            <p:nvPr/>
          </p:nvSpPr>
          <p:spPr>
            <a:xfrm rot="18036419" flipV="1">
              <a:off x="2228453" y="4847366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Circular Arrow 24">
              <a:extLst>
                <a:ext uri="{FF2B5EF4-FFF2-40B4-BE49-F238E27FC236}">
                  <a16:creationId xmlns:a16="http://schemas.microsoft.com/office/drawing/2014/main" id="{66A5F15C-4BF6-00FD-6C11-0419C50AD0B1}"/>
                </a:ext>
              </a:extLst>
            </p:cNvPr>
            <p:cNvSpPr/>
            <p:nvPr/>
          </p:nvSpPr>
          <p:spPr>
            <a:xfrm rot="18036419" flipV="1">
              <a:off x="2868325" y="4859357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Circular Arrow 25">
              <a:extLst>
                <a:ext uri="{FF2B5EF4-FFF2-40B4-BE49-F238E27FC236}">
                  <a16:creationId xmlns:a16="http://schemas.microsoft.com/office/drawing/2014/main" id="{855FE5CF-DFD0-5397-25E2-A1C9686A46F0}"/>
                </a:ext>
              </a:extLst>
            </p:cNvPr>
            <p:cNvSpPr/>
            <p:nvPr/>
          </p:nvSpPr>
          <p:spPr>
            <a:xfrm rot="18036419" flipV="1">
              <a:off x="972012" y="5535246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Circular Arrow 26">
              <a:extLst>
                <a:ext uri="{FF2B5EF4-FFF2-40B4-BE49-F238E27FC236}">
                  <a16:creationId xmlns:a16="http://schemas.microsoft.com/office/drawing/2014/main" id="{A00A2F75-DF98-F98E-6C40-C772A89123D6}"/>
                </a:ext>
              </a:extLst>
            </p:cNvPr>
            <p:cNvSpPr/>
            <p:nvPr/>
          </p:nvSpPr>
          <p:spPr>
            <a:xfrm rot="18036419" flipV="1">
              <a:off x="1588583" y="5535245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Circular Arrow 27">
              <a:extLst>
                <a:ext uri="{FF2B5EF4-FFF2-40B4-BE49-F238E27FC236}">
                  <a16:creationId xmlns:a16="http://schemas.microsoft.com/office/drawing/2014/main" id="{CA76BC47-8E38-C105-2E25-6B5770262FE4}"/>
                </a:ext>
              </a:extLst>
            </p:cNvPr>
            <p:cNvSpPr/>
            <p:nvPr/>
          </p:nvSpPr>
          <p:spPr>
            <a:xfrm rot="18036419" flipV="1">
              <a:off x="2228454" y="5535245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Circular Arrow 28">
              <a:extLst>
                <a:ext uri="{FF2B5EF4-FFF2-40B4-BE49-F238E27FC236}">
                  <a16:creationId xmlns:a16="http://schemas.microsoft.com/office/drawing/2014/main" id="{AC2A731D-9EF1-8167-D770-5CDEB16A3EAC}"/>
                </a:ext>
              </a:extLst>
            </p:cNvPr>
            <p:cNvSpPr/>
            <p:nvPr/>
          </p:nvSpPr>
          <p:spPr>
            <a:xfrm rot="18036419" flipV="1">
              <a:off x="2868327" y="5535245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7" name="Picture 3">
            <a:extLst>
              <a:ext uri="{FF2B5EF4-FFF2-40B4-BE49-F238E27FC236}">
                <a16:creationId xmlns:a16="http://schemas.microsoft.com/office/drawing/2014/main" id="{683974C5-4ED2-8B9B-274C-EE74DE10E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522" y="4837148"/>
            <a:ext cx="2809875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73B0FCD-D9FC-545C-A4DF-8E88619D2A1D}"/>
              </a:ext>
            </a:extLst>
          </p:cNvPr>
          <p:cNvSpPr txBox="1"/>
          <p:nvPr/>
        </p:nvSpPr>
        <p:spPr>
          <a:xfrm>
            <a:off x="5069275" y="1066800"/>
            <a:ext cx="706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E0126C36-8F26-4D9F-AC42-C06B1D12F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817" y="1222950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9C72DBC-B5D6-95F8-0660-93A00901271F}"/>
              </a:ext>
            </a:extLst>
          </p:cNvPr>
          <p:cNvGrpSpPr/>
          <p:nvPr/>
        </p:nvGrpSpPr>
        <p:grpSpPr>
          <a:xfrm>
            <a:off x="1914525" y="2286000"/>
            <a:ext cx="3105150" cy="1857375"/>
            <a:chOff x="390525" y="2362200"/>
            <a:chExt cx="3105150" cy="1857375"/>
          </a:xfrm>
        </p:grpSpPr>
        <p:sp>
          <p:nvSpPr>
            <p:cNvPr id="21" name="Down Arrow 2">
              <a:extLst>
                <a:ext uri="{FF2B5EF4-FFF2-40B4-BE49-F238E27FC236}">
                  <a16:creationId xmlns:a16="http://schemas.microsoft.com/office/drawing/2014/main" id="{FF9AFB68-F3F9-BAC1-30EF-DAED01BA887A}"/>
                </a:ext>
              </a:extLst>
            </p:cNvPr>
            <p:cNvSpPr/>
            <p:nvPr/>
          </p:nvSpPr>
          <p:spPr>
            <a:xfrm>
              <a:off x="1600200" y="2362200"/>
              <a:ext cx="685800" cy="4716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3">
              <a:extLst>
                <a:ext uri="{FF2B5EF4-FFF2-40B4-BE49-F238E27FC236}">
                  <a16:creationId xmlns:a16="http://schemas.microsoft.com/office/drawing/2014/main" id="{FBF9ABB6-0E0C-D6DA-F998-18F47C5DA6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525" y="2971800"/>
              <a:ext cx="3105150" cy="124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2E5CA1-BB95-191B-FBD9-39D7EF3C4C57}"/>
              </a:ext>
            </a:extLst>
          </p:cNvPr>
          <p:cNvGrpSpPr/>
          <p:nvPr/>
        </p:nvGrpSpPr>
        <p:grpSpPr>
          <a:xfrm>
            <a:off x="5216818" y="1066800"/>
            <a:ext cx="3717629" cy="3672090"/>
            <a:chOff x="3692818" y="1143000"/>
            <a:chExt cx="3717629" cy="367209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FBB312A-F422-E7C4-7863-2508FB27C84B}"/>
                </a:ext>
              </a:extLst>
            </p:cNvPr>
            <p:cNvCxnSpPr/>
            <p:nvPr/>
          </p:nvCxnSpPr>
          <p:spPr>
            <a:xfrm flipV="1">
              <a:off x="3692818" y="2204677"/>
              <a:ext cx="1412582" cy="2610413"/>
            </a:xfrm>
            <a:prstGeom prst="straightConnector1">
              <a:avLst/>
            </a:prstGeom>
            <a:ln w="793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5">
              <a:extLst>
                <a:ext uri="{FF2B5EF4-FFF2-40B4-BE49-F238E27FC236}">
                  <a16:creationId xmlns:a16="http://schemas.microsoft.com/office/drawing/2014/main" id="{DB8B0909-EBD5-2AEA-2223-2E5A226043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6872" y="1143000"/>
              <a:ext cx="1933575" cy="2152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866CA3F-8266-2600-822E-96118818C2E9}"/>
                </a:ext>
              </a:extLst>
            </p:cNvPr>
            <p:cNvCxnSpPr/>
            <p:nvPr/>
          </p:nvCxnSpPr>
          <p:spPr>
            <a:xfrm flipV="1">
              <a:off x="5935980" y="1299150"/>
              <a:ext cx="312420" cy="2248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EB12D4F-9066-F1BF-6CF2-78D9681B319F}"/>
                </a:ext>
              </a:extLst>
            </p:cNvPr>
            <p:cNvCxnSpPr/>
            <p:nvPr/>
          </p:nvCxnSpPr>
          <p:spPr>
            <a:xfrm flipV="1">
              <a:off x="5935980" y="2485619"/>
              <a:ext cx="312420" cy="2248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2D10A6D-58EE-05B5-9D04-6BA0D2C53F8C}"/>
              </a:ext>
            </a:extLst>
          </p:cNvPr>
          <p:cNvGrpSpPr/>
          <p:nvPr/>
        </p:nvGrpSpPr>
        <p:grpSpPr>
          <a:xfrm>
            <a:off x="6938959" y="3412999"/>
            <a:ext cx="2057400" cy="2966057"/>
            <a:chOff x="5414959" y="3489199"/>
            <a:chExt cx="2057400" cy="2966057"/>
          </a:xfrm>
        </p:grpSpPr>
        <p:sp>
          <p:nvSpPr>
            <p:cNvPr id="29" name="Down Arrow 44">
              <a:extLst>
                <a:ext uri="{FF2B5EF4-FFF2-40B4-BE49-F238E27FC236}">
                  <a16:creationId xmlns:a16="http://schemas.microsoft.com/office/drawing/2014/main" id="{8F0F1143-E074-6CDC-A32B-787F354AB864}"/>
                </a:ext>
              </a:extLst>
            </p:cNvPr>
            <p:cNvSpPr/>
            <p:nvPr/>
          </p:nvSpPr>
          <p:spPr>
            <a:xfrm>
              <a:off x="6034086" y="3489199"/>
              <a:ext cx="685800" cy="4716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6">
              <a:extLst>
                <a:ext uri="{FF2B5EF4-FFF2-40B4-BE49-F238E27FC236}">
                  <a16:creationId xmlns:a16="http://schemas.microsoft.com/office/drawing/2014/main" id="{8D235DF7-7857-1210-39F2-964CD1F72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4959" y="4159731"/>
              <a:ext cx="2057400" cy="2295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7B3E9AF-AF1E-91CE-DDA2-EE2373255DF5}"/>
              </a:ext>
            </a:extLst>
          </p:cNvPr>
          <p:cNvGrpSpPr/>
          <p:nvPr/>
        </p:nvGrpSpPr>
        <p:grpSpPr>
          <a:xfrm>
            <a:off x="8305800" y="4343400"/>
            <a:ext cx="1797999" cy="2035656"/>
            <a:chOff x="6781800" y="4419600"/>
            <a:chExt cx="1797999" cy="203565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C939107-439C-3B89-03EC-D3996B28D111}"/>
                </a:ext>
              </a:extLst>
            </p:cNvPr>
            <p:cNvSpPr/>
            <p:nvPr/>
          </p:nvSpPr>
          <p:spPr>
            <a:xfrm>
              <a:off x="6781800" y="4419600"/>
              <a:ext cx="690559" cy="2035656"/>
            </a:xfrm>
            <a:prstGeom prst="rect">
              <a:avLst/>
            </a:pr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02E14F6-C475-7007-57AD-BDD49E9402A2}"/>
                </a:ext>
              </a:extLst>
            </p:cNvPr>
            <p:cNvSpPr txBox="1"/>
            <p:nvPr/>
          </p:nvSpPr>
          <p:spPr>
            <a:xfrm>
              <a:off x="7436799" y="5200123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Datatype</a:t>
              </a:r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662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5805AF9-CC14-017C-962A-98BA0DC0D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07988"/>
            <a:ext cx="8229600" cy="1143000"/>
          </a:xfrm>
        </p:spPr>
        <p:txBody>
          <a:bodyPr/>
          <a:lstStyle/>
          <a:p>
            <a:r>
              <a:rPr lang="en-US" dirty="0"/>
              <a:t>The Lowest Common Denominator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A275E2-1E41-4D43-342F-66CA48B17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59859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All run-time values merged by UNPIVOT must be able to fit in one common </a:t>
            </a:r>
            <a:r>
              <a:rPr lang="en-US" sz="2000" dirty="0" err="1"/>
              <a:t>datatype</a:t>
            </a:r>
            <a:r>
              <a:rPr lang="en-US" sz="2000" dirty="0"/>
              <a:t> without overflow (range of values), truncation (length of values), or collation (</a:t>
            </a:r>
            <a:r>
              <a:rPr lang="en-US" sz="2000" dirty="0" err="1"/>
              <a:t>unicode</a:t>
            </a:r>
            <a:r>
              <a:rPr lang="en-US" sz="2000" dirty="0"/>
              <a:t> / case-sensitivity) issues.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98505-9DFA-BC42-6706-7D794261BD4A}"/>
              </a:ext>
            </a:extLst>
          </p:cNvPr>
          <p:cNvSpPr txBox="1"/>
          <p:nvPr/>
        </p:nvSpPr>
        <p:spPr>
          <a:xfrm>
            <a:off x="2438400" y="3723074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Col1 = </a:t>
            </a:r>
            <a:r>
              <a:rPr lang="en-US" dirty="0" err="1"/>
              <a:t>int</a:t>
            </a:r>
            <a:endParaRPr lang="en-US" dirty="0"/>
          </a:p>
          <a:p>
            <a:r>
              <a:rPr lang="en-US" dirty="0"/>
              <a:t>Col2 = </a:t>
            </a:r>
            <a:r>
              <a:rPr lang="en-US" dirty="0" err="1"/>
              <a:t>bigint</a:t>
            </a:r>
            <a:endParaRPr lang="en-US" dirty="0"/>
          </a:p>
          <a:p>
            <a:r>
              <a:rPr lang="en-US" dirty="0"/>
              <a:t>Col3 = </a:t>
            </a:r>
            <a:r>
              <a:rPr lang="en-US" dirty="0" err="1"/>
              <a:t>varchar</a:t>
            </a:r>
            <a:r>
              <a:rPr lang="en-US" dirty="0"/>
              <a:t>(10)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D8651-2511-FBDF-98D0-DE5B464CFB18}"/>
              </a:ext>
            </a:extLst>
          </p:cNvPr>
          <p:cNvSpPr txBox="1"/>
          <p:nvPr/>
        </p:nvSpPr>
        <p:spPr>
          <a:xfrm>
            <a:off x="6257543" y="3861573"/>
            <a:ext cx="3025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Resulting {Value} column may need to be </a:t>
            </a:r>
            <a:r>
              <a:rPr lang="en-US" dirty="0" err="1"/>
              <a:t>varchar</a:t>
            </a:r>
            <a:r>
              <a:rPr lang="en-US" dirty="0"/>
              <a:t>(20)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72CBF-2E19-5890-E7F3-8C548350A2BA}"/>
              </a:ext>
            </a:extLst>
          </p:cNvPr>
          <p:cNvSpPr txBox="1"/>
          <p:nvPr/>
        </p:nvSpPr>
        <p:spPr>
          <a:xfrm>
            <a:off x="2438400" y="478155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Col1 = </a:t>
            </a:r>
            <a:r>
              <a:rPr lang="en-US" dirty="0" err="1"/>
              <a:t>int</a:t>
            </a:r>
            <a:endParaRPr lang="en-US" dirty="0"/>
          </a:p>
          <a:p>
            <a:r>
              <a:rPr lang="en-US" dirty="0"/>
              <a:t>Col2 = </a:t>
            </a:r>
            <a:r>
              <a:rPr lang="en-US" dirty="0" err="1"/>
              <a:t>bigint</a:t>
            </a:r>
            <a:endParaRPr lang="en-US" dirty="0"/>
          </a:p>
          <a:p>
            <a:r>
              <a:rPr lang="en-US" dirty="0"/>
              <a:t>Col3 =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varchar</a:t>
            </a:r>
            <a:r>
              <a:rPr lang="en-US" dirty="0"/>
              <a:t>(50)</a:t>
            </a:r>
          </a:p>
          <a:p>
            <a:r>
              <a:rPr lang="en-US" dirty="0"/>
              <a:t>Col4 = </a:t>
            </a:r>
            <a:r>
              <a:rPr lang="en-US" dirty="0" err="1">
                <a:solidFill>
                  <a:schemeClr val="accent2"/>
                </a:solidFill>
              </a:rPr>
              <a:t>nchar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2000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F1F08C-5601-4602-1688-C7C366C90986}"/>
              </a:ext>
            </a:extLst>
          </p:cNvPr>
          <p:cNvSpPr txBox="1"/>
          <p:nvPr/>
        </p:nvSpPr>
        <p:spPr>
          <a:xfrm>
            <a:off x="6257542" y="5197048"/>
            <a:ext cx="3025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Resulting {Value} column may need to be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B5E4E9-0EE1-8DE6-EB04-FE6C83862943}"/>
              </a:ext>
            </a:extLst>
          </p:cNvPr>
          <p:cNvSpPr txBox="1"/>
          <p:nvPr/>
        </p:nvSpPr>
        <p:spPr>
          <a:xfrm>
            <a:off x="2438400" y="2853498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Col1 = </a:t>
            </a:r>
            <a:r>
              <a:rPr lang="en-US" dirty="0" err="1"/>
              <a:t>int</a:t>
            </a:r>
            <a:endParaRPr lang="en-US" dirty="0"/>
          </a:p>
          <a:p>
            <a:r>
              <a:rPr lang="en-US" dirty="0"/>
              <a:t>Col2 = </a:t>
            </a:r>
            <a:r>
              <a:rPr lang="en-US" dirty="0" err="1"/>
              <a:t>bigint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77C482-32A9-2E15-FAB2-D77CCBCFFFBA}"/>
              </a:ext>
            </a:extLst>
          </p:cNvPr>
          <p:cNvSpPr txBox="1"/>
          <p:nvPr/>
        </p:nvSpPr>
        <p:spPr>
          <a:xfrm>
            <a:off x="6257543" y="2853497"/>
            <a:ext cx="3025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Resulting {Value} column may need to be defined as </a:t>
            </a:r>
            <a:r>
              <a:rPr lang="en-US" dirty="0" err="1"/>
              <a:t>bigint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63D9A9-8B39-FE47-D028-C58A99E90994}"/>
              </a:ext>
            </a:extLst>
          </p:cNvPr>
          <p:cNvSpPr/>
          <p:nvPr/>
        </p:nvSpPr>
        <p:spPr>
          <a:xfrm>
            <a:off x="7543800" y="5537977"/>
            <a:ext cx="1610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nvarchar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2000</a:t>
            </a:r>
            <a:r>
              <a:rPr lang="en-US" dirty="0"/>
              <a:t>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7E9EC86-8480-276E-659A-8E6A77D5C3BE}"/>
              </a:ext>
            </a:extLst>
          </p:cNvPr>
          <p:cNvGrpSpPr/>
          <p:nvPr/>
        </p:nvGrpSpPr>
        <p:grpSpPr>
          <a:xfrm>
            <a:off x="7369268" y="3174771"/>
            <a:ext cx="2554290" cy="2748304"/>
            <a:chOff x="5845268" y="3041421"/>
            <a:chExt cx="2554290" cy="274830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036953-17F3-0209-4CF3-388C8F4D3415}"/>
                </a:ext>
              </a:extLst>
            </p:cNvPr>
            <p:cNvGrpSpPr/>
            <p:nvPr/>
          </p:nvGrpSpPr>
          <p:grpSpPr>
            <a:xfrm>
              <a:off x="5845268" y="3041421"/>
              <a:ext cx="2554290" cy="2748304"/>
              <a:chOff x="5845268" y="3041421"/>
              <a:chExt cx="2554290" cy="274830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F46200-AF3A-F647-395C-B1F57E3B049B}"/>
                  </a:ext>
                </a:extLst>
              </p:cNvPr>
              <p:cNvSpPr txBox="1"/>
              <p:nvPr/>
            </p:nvSpPr>
            <p:spPr>
              <a:xfrm>
                <a:off x="6682801" y="4562706"/>
                <a:ext cx="17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or smaller…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A9D10F4-21C5-84D7-CE74-534405C72E9E}"/>
                  </a:ext>
                </a:extLst>
              </p:cNvPr>
              <p:cNvSpPr/>
              <p:nvPr/>
            </p:nvSpPr>
            <p:spPr>
              <a:xfrm>
                <a:off x="6819900" y="3041421"/>
                <a:ext cx="752857" cy="318478"/>
              </a:xfrm>
              <a:prstGeom prst="rect">
                <a:avLst/>
              </a:prstGeom>
              <a:noFill/>
              <a:ln w="444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62BFEAC-4DBF-0B32-E15C-CECE62AB5E26}"/>
                  </a:ext>
                </a:extLst>
              </p:cNvPr>
              <p:cNvSpPr/>
              <p:nvPr/>
            </p:nvSpPr>
            <p:spPr>
              <a:xfrm>
                <a:off x="5845268" y="4042461"/>
                <a:ext cx="1169034" cy="318478"/>
              </a:xfrm>
              <a:prstGeom prst="rect">
                <a:avLst/>
              </a:prstGeom>
              <a:noFill/>
              <a:ln w="444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7267087-A313-C3D4-DE3D-FD1A7A74DA8C}"/>
                  </a:ext>
                </a:extLst>
              </p:cNvPr>
              <p:cNvSpPr/>
              <p:nvPr/>
            </p:nvSpPr>
            <p:spPr>
              <a:xfrm>
                <a:off x="6019799" y="5420393"/>
                <a:ext cx="1552958" cy="369332"/>
              </a:xfrm>
              <a:prstGeom prst="rect">
                <a:avLst/>
              </a:prstGeom>
              <a:noFill/>
              <a:ln w="444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309B2E3-12EC-107C-6732-1F69A2103A1D}"/>
                  </a:ext>
                </a:extLst>
              </p:cNvPr>
              <p:cNvCxnSpPr>
                <a:stCxn id="19" idx="2"/>
                <a:endCxn id="18" idx="0"/>
              </p:cNvCxnSpPr>
              <p:nvPr/>
            </p:nvCxnSpPr>
            <p:spPr>
              <a:xfrm>
                <a:off x="7196329" y="3359899"/>
                <a:ext cx="344851" cy="12028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F968509-4F8D-FFDB-7EF6-08E4DB0C3837}"/>
                  </a:ext>
                </a:extLst>
              </p:cNvPr>
              <p:cNvCxnSpPr/>
              <p:nvPr/>
            </p:nvCxnSpPr>
            <p:spPr>
              <a:xfrm>
                <a:off x="6429785" y="4374554"/>
                <a:ext cx="304800" cy="2168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E8CA8BB-C463-3D7E-D47A-3C1DF90AD7AD}"/>
                  </a:ext>
                </a:extLst>
              </p:cNvPr>
              <p:cNvCxnSpPr>
                <a:cxnSpLocks/>
                <a:stCxn id="21" idx="0"/>
              </p:cNvCxnSpPr>
              <p:nvPr/>
            </p:nvCxnSpPr>
            <p:spPr>
              <a:xfrm flipV="1">
                <a:off x="6796278" y="4932039"/>
                <a:ext cx="366522" cy="48835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1C768EA-A188-464C-80BB-CB00619FDC72}"/>
                </a:ext>
              </a:extLst>
            </p:cNvPr>
            <p:cNvSpPr/>
            <p:nvPr/>
          </p:nvSpPr>
          <p:spPr>
            <a:xfrm>
              <a:off x="6734585" y="4594909"/>
              <a:ext cx="1169034" cy="318478"/>
            </a:xfrm>
            <a:prstGeom prst="rect">
              <a:avLst/>
            </a:prstGeom>
            <a:noFill/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8280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21E72FC4-0671-8368-C141-A89900A94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3F7F6C8-E2DB-97E8-BE64-A44855141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5558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Breakdown of UNPIVOT statement (1/5)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396AF1-AD67-A175-6EE8-25923679E63F}"/>
              </a:ext>
            </a:extLst>
          </p:cNvPr>
          <p:cNvSpPr txBox="1"/>
          <p:nvPr/>
        </p:nvSpPr>
        <p:spPr>
          <a:xfrm>
            <a:off x="2046498" y="2495550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0CE081-3A8B-33BD-FEB6-7BDE3F3C0817}"/>
              </a:ext>
            </a:extLst>
          </p:cNvPr>
          <p:cNvCxnSpPr>
            <a:cxnSpLocks/>
          </p:cNvCxnSpPr>
          <p:nvPr/>
        </p:nvCxnSpPr>
        <p:spPr>
          <a:xfrm flipV="1">
            <a:off x="4419600" y="1200150"/>
            <a:ext cx="2497230" cy="4225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63C795-ECA8-25D6-A3DA-A78FA321657F}"/>
              </a:ext>
            </a:extLst>
          </p:cNvPr>
          <p:cNvCxnSpPr>
            <a:cxnSpLocks/>
          </p:cNvCxnSpPr>
          <p:nvPr/>
        </p:nvCxnSpPr>
        <p:spPr>
          <a:xfrm flipV="1">
            <a:off x="4625788" y="1657350"/>
            <a:ext cx="3527612" cy="4000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B29EE99-0BCD-0CD6-23E3-9B1CB0C37428}"/>
              </a:ext>
            </a:extLst>
          </p:cNvPr>
          <p:cNvSpPr txBox="1"/>
          <p:nvPr/>
        </p:nvSpPr>
        <p:spPr>
          <a:xfrm>
            <a:off x="5643434" y="469913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Decide on new column names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09EB6A-760B-5CB9-D5F0-6C4482D46D01}"/>
              </a:ext>
            </a:extLst>
          </p:cNvPr>
          <p:cNvSpPr txBox="1"/>
          <p:nvPr/>
        </p:nvSpPr>
        <p:spPr>
          <a:xfrm>
            <a:off x="1935899" y="3451836"/>
            <a:ext cx="3157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Brackets required only when column name contains spaces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8BB06A-DB93-7B73-AD31-564D6815517D}"/>
              </a:ext>
            </a:extLst>
          </p:cNvPr>
          <p:cNvSpPr txBox="1"/>
          <p:nvPr/>
        </p:nvSpPr>
        <p:spPr>
          <a:xfrm>
            <a:off x="2168886" y="1273345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/>
              <a:t>Table_1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65A180-FC9C-AC40-3854-D3644480596F}"/>
              </a:ext>
            </a:extLst>
          </p:cNvPr>
          <p:cNvSpPr txBox="1"/>
          <p:nvPr/>
        </p:nvSpPr>
        <p:spPr>
          <a:xfrm>
            <a:off x="9262195" y="3744408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/>
              <a:t>UnpivotResults</a:t>
            </a:r>
            <a:endParaRPr lang="en-US" sz="105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38FF02-B893-5E59-0535-F77DCDD2941D}"/>
              </a:ext>
            </a:extLst>
          </p:cNvPr>
          <p:cNvCxnSpPr>
            <a:cxnSpLocks/>
          </p:cNvCxnSpPr>
          <p:nvPr/>
        </p:nvCxnSpPr>
        <p:spPr>
          <a:xfrm>
            <a:off x="6916830" y="1200150"/>
            <a:ext cx="22271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1B1B26-A4A2-DFAC-39D3-F2874CD59C1B}"/>
              </a:ext>
            </a:extLst>
          </p:cNvPr>
          <p:cNvCxnSpPr/>
          <p:nvPr/>
        </p:nvCxnSpPr>
        <p:spPr>
          <a:xfrm>
            <a:off x="9144000" y="1200150"/>
            <a:ext cx="0" cy="234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>
            <a:extLst>
              <a:ext uri="{FF2B5EF4-FFF2-40B4-BE49-F238E27FC236}">
                <a16:creationId xmlns:a16="http://schemas.microsoft.com/office/drawing/2014/main" id="{CB9C408F-3108-7868-AD51-D4D5AC8E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022" y="1459043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A237D8-4C88-1371-0623-EBEDC53274B4}"/>
              </a:ext>
            </a:extLst>
          </p:cNvPr>
          <p:cNvCxnSpPr>
            <a:cxnSpLocks/>
          </p:cNvCxnSpPr>
          <p:nvPr/>
        </p:nvCxnSpPr>
        <p:spPr>
          <a:xfrm flipV="1">
            <a:off x="1584357" y="3631093"/>
            <a:ext cx="0" cy="2294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52B262B-4725-526A-C8AE-300C3EAE370C}"/>
              </a:ext>
            </a:extLst>
          </p:cNvPr>
          <p:cNvCxnSpPr>
            <a:cxnSpLocks/>
          </p:cNvCxnSpPr>
          <p:nvPr/>
        </p:nvCxnSpPr>
        <p:spPr>
          <a:xfrm flipH="1">
            <a:off x="1573583" y="1657350"/>
            <a:ext cx="1236852" cy="197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A85394A-F483-B287-FA94-C8ED77CD6803}"/>
              </a:ext>
            </a:extLst>
          </p:cNvPr>
          <p:cNvSpPr txBox="1"/>
          <p:nvPr/>
        </p:nvSpPr>
        <p:spPr>
          <a:xfrm>
            <a:off x="7799293" y="5602250"/>
            <a:ext cx="3281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represent the key/value pairs to be returned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E56316F-B0C8-0482-4126-4C65CE6EE302}"/>
              </a:ext>
            </a:extLst>
          </p:cNvPr>
          <p:cNvCxnSpPr>
            <a:cxnSpLocks/>
          </p:cNvCxnSpPr>
          <p:nvPr/>
        </p:nvCxnSpPr>
        <p:spPr>
          <a:xfrm>
            <a:off x="1584357" y="5925415"/>
            <a:ext cx="755431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13E417F-A5E0-E484-08B4-4182A5FCE026}"/>
              </a:ext>
            </a:extLst>
          </p:cNvPr>
          <p:cNvCxnSpPr>
            <a:cxnSpLocks/>
          </p:cNvCxnSpPr>
          <p:nvPr/>
        </p:nvCxnSpPr>
        <p:spPr>
          <a:xfrm flipV="1">
            <a:off x="7357934" y="5822576"/>
            <a:ext cx="441359" cy="102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DB92A72-23E5-05C2-45C8-737454DB7572}"/>
              </a:ext>
            </a:extLst>
          </p:cNvPr>
          <p:cNvCxnSpPr>
            <a:cxnSpLocks/>
          </p:cNvCxnSpPr>
          <p:nvPr/>
        </p:nvCxnSpPr>
        <p:spPr>
          <a:xfrm flipH="1">
            <a:off x="1573583" y="1657350"/>
            <a:ext cx="1801629" cy="197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9598E5-6D5D-EEBB-F5F5-CF3952710163}"/>
              </a:ext>
            </a:extLst>
          </p:cNvPr>
          <p:cNvCxnSpPr>
            <a:cxnSpLocks/>
          </p:cNvCxnSpPr>
          <p:nvPr/>
        </p:nvCxnSpPr>
        <p:spPr>
          <a:xfrm flipH="1">
            <a:off x="1584357" y="1657350"/>
            <a:ext cx="2449761" cy="197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ECB6922-6225-1AA5-71F8-E94A579C5F93}"/>
              </a:ext>
            </a:extLst>
          </p:cNvPr>
          <p:cNvCxnSpPr>
            <a:cxnSpLocks/>
          </p:cNvCxnSpPr>
          <p:nvPr/>
        </p:nvCxnSpPr>
        <p:spPr>
          <a:xfrm flipH="1">
            <a:off x="1584357" y="1657350"/>
            <a:ext cx="3041431" cy="197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4325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DEA16A-4162-DBB9-4DD8-08E967AA7348}"/>
              </a:ext>
            </a:extLst>
          </p:cNvPr>
          <p:cNvSpPr txBox="1"/>
          <p:nvPr/>
        </p:nvSpPr>
        <p:spPr>
          <a:xfrm>
            <a:off x="2047618" y="2487706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</a:p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Col1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Col2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Col3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Col4</a:t>
            </a:r>
          </a:p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)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28D1F1B-F6A9-D060-5A0E-BB92DCFF9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2320" y="24774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Breakdown of UNPIVOT statement (2/5)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86729D2-B60C-C3F6-250B-6EF0B507ABD3}"/>
              </a:ext>
            </a:extLst>
          </p:cNvPr>
          <p:cNvCxnSpPr/>
          <p:nvPr/>
        </p:nvCxnSpPr>
        <p:spPr>
          <a:xfrm flipV="1">
            <a:off x="3295650" y="2335306"/>
            <a:ext cx="561589" cy="706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6FA7DBD-F9B9-7E08-94D5-56BEBF294EF7}"/>
              </a:ext>
            </a:extLst>
          </p:cNvPr>
          <p:cNvSpPr txBox="1"/>
          <p:nvPr/>
        </p:nvSpPr>
        <p:spPr>
          <a:xfrm>
            <a:off x="4114671" y="2672372"/>
            <a:ext cx="1771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C8E2E-96FF-61AA-D99C-2A12F1B75786}"/>
              </a:ext>
            </a:extLst>
          </p:cNvPr>
          <p:cNvSpPr txBox="1"/>
          <p:nvPr/>
        </p:nvSpPr>
        <p:spPr>
          <a:xfrm>
            <a:off x="2156559" y="1265501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2BA858-FC86-1D9C-8EEC-7B7D3BE7143D}"/>
              </a:ext>
            </a:extLst>
          </p:cNvPr>
          <p:cNvSpPr txBox="1"/>
          <p:nvPr/>
        </p:nvSpPr>
        <p:spPr>
          <a:xfrm>
            <a:off x="9263315" y="3736564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645A70C-D031-F6CF-0C4B-5D5529A183B9}"/>
              </a:ext>
            </a:extLst>
          </p:cNvPr>
          <p:cNvGrpSpPr/>
          <p:nvPr/>
        </p:nvGrpSpPr>
        <p:grpSpPr>
          <a:xfrm>
            <a:off x="3623026" y="3402106"/>
            <a:ext cx="3177824" cy="865373"/>
            <a:chOff x="2232376" y="3429000"/>
            <a:chExt cx="3177824" cy="86537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78FD24-E8C9-DF14-B7F3-AC3129670A81}"/>
                </a:ext>
              </a:extLst>
            </p:cNvPr>
            <p:cNvSpPr txBox="1"/>
            <p:nvPr/>
          </p:nvSpPr>
          <p:spPr>
            <a:xfrm>
              <a:off x="3595655" y="3429000"/>
              <a:ext cx="1800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tinyint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A07C185-FA3D-D47A-B788-B1EA953ECFA1}"/>
                </a:ext>
              </a:extLst>
            </p:cNvPr>
            <p:cNvSpPr txBox="1"/>
            <p:nvPr/>
          </p:nvSpPr>
          <p:spPr>
            <a:xfrm>
              <a:off x="3609910" y="3925041"/>
              <a:ext cx="1800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char(1)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C9AC50-BFC9-F229-1256-A7D63DE10153}"/>
                </a:ext>
              </a:extLst>
            </p:cNvPr>
            <p:cNvCxnSpPr>
              <a:endCxn id="11" idx="1"/>
            </p:cNvCxnSpPr>
            <p:nvPr/>
          </p:nvCxnSpPr>
          <p:spPr>
            <a:xfrm>
              <a:off x="2232376" y="3546396"/>
              <a:ext cx="1363279" cy="67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1731491-52C9-F3C2-94F3-14CAE3037834}"/>
                </a:ext>
              </a:extLst>
            </p:cNvPr>
            <p:cNvCxnSpPr>
              <a:endCxn id="11" idx="1"/>
            </p:cNvCxnSpPr>
            <p:nvPr/>
          </p:nvCxnSpPr>
          <p:spPr>
            <a:xfrm flipV="1">
              <a:off x="2254536" y="3613666"/>
              <a:ext cx="1341119" cy="1633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90F0BC3-7ABC-B84C-1BA0-1C7188390CB9}"/>
                </a:ext>
              </a:extLst>
            </p:cNvPr>
            <p:cNvCxnSpPr>
              <a:endCxn id="11" idx="1"/>
            </p:cNvCxnSpPr>
            <p:nvPr/>
          </p:nvCxnSpPr>
          <p:spPr>
            <a:xfrm flipV="1">
              <a:off x="2254536" y="3613666"/>
              <a:ext cx="1341119" cy="4287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B3B811A-5F93-953A-F69C-1F4407302732}"/>
                </a:ext>
              </a:extLst>
            </p:cNvPr>
            <p:cNvCxnSpPr>
              <a:endCxn id="12" idx="1"/>
            </p:cNvCxnSpPr>
            <p:nvPr/>
          </p:nvCxnSpPr>
          <p:spPr>
            <a:xfrm flipV="1">
              <a:off x="2267674" y="4109707"/>
              <a:ext cx="1342236" cy="1510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2">
            <a:extLst>
              <a:ext uri="{FF2B5EF4-FFF2-40B4-BE49-F238E27FC236}">
                <a16:creationId xmlns:a16="http://schemas.microsoft.com/office/drawing/2014/main" id="{B6D46AF6-7AC1-BF6E-E9A7-FC5DEDF01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95" y="1451199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0A12BC-90ED-1EC5-058F-FE5DFA274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7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(Louisville, KY)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363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60314C-F6FD-5C2B-CC20-6903DD480B35}"/>
              </a:ext>
            </a:extLst>
          </p:cNvPr>
          <p:cNvSpPr txBox="1"/>
          <p:nvPr/>
        </p:nvSpPr>
        <p:spPr>
          <a:xfrm>
            <a:off x="2048738" y="2498912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ID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(char(3)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Col1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b="1" dirty="0">
              <a:highlight>
                <a:srgbClr val="00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(char(3)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Col2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b="1" dirty="0">
              <a:highlight>
                <a:srgbClr val="00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(char(3)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Col3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b="1" dirty="0">
              <a:highlight>
                <a:srgbClr val="00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b="1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(char(3)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Col4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highlight>
                <a:srgbClr val="00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)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FA50BA-18AF-2916-BB58-A72B31444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440" y="25895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Breakdown of UNPIVOT statement (3/5)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4C7721-45CD-6538-383A-FC10DC120554}"/>
              </a:ext>
            </a:extLst>
          </p:cNvPr>
          <p:cNvSpPr txBox="1"/>
          <p:nvPr/>
        </p:nvSpPr>
        <p:spPr>
          <a:xfrm>
            <a:off x="4497911" y="2504404"/>
            <a:ext cx="2403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Convert to common </a:t>
            </a:r>
          </a:p>
          <a:p>
            <a:r>
              <a:rPr lang="en-US" dirty="0"/>
              <a:t>datatypes as necessary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9B5BD86-FFD1-E143-FD4B-EA723101C6DA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258538" y="2827570"/>
            <a:ext cx="239373" cy="493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1A973D-39D9-9781-CE15-94E261E24D79}"/>
              </a:ext>
            </a:extLst>
          </p:cNvPr>
          <p:cNvSpPr txBox="1"/>
          <p:nvPr/>
        </p:nvSpPr>
        <p:spPr>
          <a:xfrm>
            <a:off x="2157679" y="1276707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424D6A-D0F6-9E60-03B1-4D4DAC8F7AAF}"/>
              </a:ext>
            </a:extLst>
          </p:cNvPr>
          <p:cNvSpPr txBox="1"/>
          <p:nvPr/>
        </p:nvSpPr>
        <p:spPr>
          <a:xfrm>
            <a:off x="9264435" y="3747770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C6FE69A6-5F0A-6BAA-9795-9B37077B7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815" y="1462405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FD1BB20-F321-3D70-312D-64557294A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D16DBDA-E6BD-8C4B-8625-08CB5F64BB96}"/>
              </a:ext>
            </a:extLst>
          </p:cNvPr>
          <p:cNvGrpSpPr/>
          <p:nvPr/>
        </p:nvGrpSpPr>
        <p:grpSpPr>
          <a:xfrm>
            <a:off x="5741894" y="3324683"/>
            <a:ext cx="4260476" cy="2484446"/>
            <a:chOff x="5741894" y="3324683"/>
            <a:chExt cx="4260476" cy="248444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7402FC-CB36-B750-948E-B8055F4C0FB1}"/>
                </a:ext>
              </a:extLst>
            </p:cNvPr>
            <p:cNvSpPr txBox="1"/>
            <p:nvPr/>
          </p:nvSpPr>
          <p:spPr>
            <a:xfrm>
              <a:off x="6901209" y="4687112"/>
              <a:ext cx="31011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Re-alias column name to itself,</a:t>
              </a:r>
            </a:p>
            <a:p>
              <a:r>
                <a:rPr lang="en-US" dirty="0"/>
                <a:t>for the UNPIVOT mappings to work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4F3761D-9FCE-5EBD-5931-E0F84C6FAFA2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59" y="4558553"/>
              <a:ext cx="342755" cy="4967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2170080-9092-80D0-9F57-30881DDB4F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41894" y="5055323"/>
              <a:ext cx="1189920" cy="7538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FA39F26-477C-2AE3-6F06-3C240D0BA97F}"/>
                </a:ext>
              </a:extLst>
            </p:cNvPr>
            <p:cNvSpPr txBox="1"/>
            <p:nvPr/>
          </p:nvSpPr>
          <p:spPr>
            <a:xfrm>
              <a:off x="5763675" y="3324683"/>
              <a:ext cx="119297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 </a:t>
              </a:r>
              <a:r>
                <a:rPr lang="en-US" b="1" dirty="0">
                  <a:highlight>
                    <a:srgbClr val="00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</a:p>
            <a:p>
              <a:r>
                <a:rPr lang="en-US" b="1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 </a:t>
              </a:r>
              <a:r>
                <a:rPr lang="en-US" b="1" dirty="0">
                  <a:highlight>
                    <a:srgbClr val="00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Col2</a:t>
              </a:r>
            </a:p>
            <a:p>
              <a:r>
                <a:rPr lang="en-US" b="1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 </a:t>
              </a:r>
              <a:r>
                <a:rPr lang="en-US" b="1" dirty="0">
                  <a:highlight>
                    <a:srgbClr val="00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Col3</a:t>
              </a:r>
            </a:p>
            <a:p>
              <a:r>
                <a:rPr lang="en-US" b="1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 </a:t>
              </a:r>
              <a:r>
                <a:rPr lang="en-US" b="1" dirty="0">
                  <a:highlight>
                    <a:srgbClr val="00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Col4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7100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753471C-B9D2-3730-0D8D-00019A9D3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4774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Breakdown of UNPIVOT statement (4/5)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6C764D-0D27-DEC1-916E-91D0C3994AEE}"/>
              </a:ext>
            </a:extLst>
          </p:cNvPr>
          <p:cNvSpPr txBox="1"/>
          <p:nvPr/>
        </p:nvSpPr>
        <p:spPr>
          <a:xfrm>
            <a:off x="2046498" y="2487706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(char(3),Col1)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Col1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(char(3),Col2)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Col2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(char(3),Col3)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Col3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(char(3),Col4)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Col4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UnpivotResults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F61A0A-5579-66FB-D15B-B9EEE155BF9C}"/>
              </a:ext>
            </a:extLst>
          </p:cNvPr>
          <p:cNvSpPr txBox="1"/>
          <p:nvPr/>
        </p:nvSpPr>
        <p:spPr>
          <a:xfrm>
            <a:off x="6760945" y="4875543"/>
            <a:ext cx="329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predicates must be named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DD35AA-0358-8F0E-FB8C-57BE91244A07}"/>
              </a:ext>
            </a:extLst>
          </p:cNvPr>
          <p:cNvCxnSpPr>
            <a:endCxn id="6" idx="1"/>
          </p:cNvCxnSpPr>
          <p:nvPr/>
        </p:nvCxnSpPr>
        <p:spPr>
          <a:xfrm>
            <a:off x="4122948" y="4875543"/>
            <a:ext cx="2637997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7A4FB7-603E-BABD-FDC3-E024F62C57CC}"/>
              </a:ext>
            </a:extLst>
          </p:cNvPr>
          <p:cNvCxnSpPr>
            <a:endCxn id="6" idx="1"/>
          </p:cNvCxnSpPr>
          <p:nvPr/>
        </p:nvCxnSpPr>
        <p:spPr>
          <a:xfrm flipV="1">
            <a:off x="4970930" y="5060209"/>
            <a:ext cx="1790015" cy="1161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57E61FD-F1F1-C040-F8B1-5CC9BA8B69BC}"/>
              </a:ext>
            </a:extLst>
          </p:cNvPr>
          <p:cNvSpPr txBox="1"/>
          <p:nvPr/>
        </p:nvSpPr>
        <p:spPr>
          <a:xfrm>
            <a:off x="2155439" y="1265501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0BB73-E96D-8316-7A80-8828480C3749}"/>
              </a:ext>
            </a:extLst>
          </p:cNvPr>
          <p:cNvSpPr txBox="1"/>
          <p:nvPr/>
        </p:nvSpPr>
        <p:spPr>
          <a:xfrm>
            <a:off x="9262195" y="3736564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6815AB0-BE1A-5F5C-8933-C5233A626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575" y="1451199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A4C520-47BD-E5AA-08AB-E9FDB449C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214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E492FA-6412-99F8-4440-EA6435333B5F}"/>
              </a:ext>
            </a:extLst>
          </p:cNvPr>
          <p:cNvSpPr txBox="1">
            <a:spLocks/>
          </p:cNvSpPr>
          <p:nvPr/>
        </p:nvSpPr>
        <p:spPr>
          <a:xfrm>
            <a:off x="1604123" y="2287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Breakdown of UNPIVOT statement (5/5)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30FDE3-F1BA-B26D-7423-92563A9E1ADB}"/>
              </a:ext>
            </a:extLst>
          </p:cNvPr>
          <p:cNvSpPr txBox="1"/>
          <p:nvPr/>
        </p:nvSpPr>
        <p:spPr>
          <a:xfrm>
            <a:off x="2046498" y="2495550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UnpivotResults.*</a:t>
            </a:r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(char(3),Col1)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(char(3),Col2)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Col2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(char(3),Col3)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Col3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(char(3),Col4)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Col4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UnpivotResults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3EABD-1295-CC65-E1CC-F5B3C5498DBB}"/>
              </a:ext>
            </a:extLst>
          </p:cNvPr>
          <p:cNvSpPr txBox="1"/>
          <p:nvPr/>
        </p:nvSpPr>
        <p:spPr>
          <a:xfrm>
            <a:off x="6760945" y="4883387"/>
            <a:ext cx="329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select the correct predicate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505CD46-5C56-7E32-E20F-EA96AD1298B1}"/>
              </a:ext>
            </a:extLst>
          </p:cNvPr>
          <p:cNvCxnSpPr/>
          <p:nvPr/>
        </p:nvCxnSpPr>
        <p:spPr>
          <a:xfrm>
            <a:off x="5312800" y="2837420"/>
            <a:ext cx="1485215" cy="2267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975819-2187-5DC9-923C-56F666CB6379}"/>
              </a:ext>
            </a:extLst>
          </p:cNvPr>
          <p:cNvCxnSpPr>
            <a:endCxn id="6" idx="1"/>
          </p:cNvCxnSpPr>
          <p:nvPr/>
        </p:nvCxnSpPr>
        <p:spPr>
          <a:xfrm flipV="1">
            <a:off x="4970930" y="5068053"/>
            <a:ext cx="1790015" cy="1161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11348AB-7320-2FA4-107E-B9B08C2211E4}"/>
              </a:ext>
            </a:extLst>
          </p:cNvPr>
          <p:cNvSpPr txBox="1"/>
          <p:nvPr/>
        </p:nvSpPr>
        <p:spPr>
          <a:xfrm>
            <a:off x="2155439" y="1273345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6609C8-C023-CEFA-CDDF-6474D6FB6CBB}"/>
              </a:ext>
            </a:extLst>
          </p:cNvPr>
          <p:cNvSpPr txBox="1"/>
          <p:nvPr/>
        </p:nvSpPr>
        <p:spPr>
          <a:xfrm>
            <a:off x="9262195" y="3744408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B05F28F-405B-CD0D-8E19-A8A7904A7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575" y="1459043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C6AEAB-BBC6-D7FF-A1F6-41B47E540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214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ABBEB2CB-1265-9CB1-B165-8B6ED8959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968" y="1465766"/>
            <a:ext cx="205740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B862918-A512-8568-D588-894E63C5A9D4}"/>
              </a:ext>
            </a:extLst>
          </p:cNvPr>
          <p:cNvSpPr txBox="1">
            <a:spLocks/>
          </p:cNvSpPr>
          <p:nvPr/>
        </p:nvSpPr>
        <p:spPr>
          <a:xfrm>
            <a:off x="1981200" y="26231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But what if there were NULLs in the data?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96CB83-79C0-2BA6-0CD6-5DF8B589245A}"/>
              </a:ext>
            </a:extLst>
          </p:cNvPr>
          <p:cNvSpPr txBox="1"/>
          <p:nvPr/>
        </p:nvSpPr>
        <p:spPr>
          <a:xfrm>
            <a:off x="2046498" y="2502273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(char(3),Col1)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(char(3),Col2)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Col2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(char(3),Col3)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Col3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(char(3),Col4)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Col4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UnpivotResults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8DFD90-9480-5683-23A5-920B70B2160A}"/>
              </a:ext>
            </a:extLst>
          </p:cNvPr>
          <p:cNvSpPr txBox="1"/>
          <p:nvPr/>
        </p:nvSpPr>
        <p:spPr>
          <a:xfrm>
            <a:off x="2155439" y="1280068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340206-19D0-F9CA-FA96-61C602ED187A}"/>
              </a:ext>
            </a:extLst>
          </p:cNvPr>
          <p:cNvSpPr txBox="1"/>
          <p:nvPr/>
        </p:nvSpPr>
        <p:spPr>
          <a:xfrm>
            <a:off x="9262195" y="3751131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BDE83B-E806-89DC-56EA-CD7B3B89924E}"/>
              </a:ext>
            </a:extLst>
          </p:cNvPr>
          <p:cNvSpPr txBox="1"/>
          <p:nvPr/>
        </p:nvSpPr>
        <p:spPr>
          <a:xfrm>
            <a:off x="8286808" y="1803940"/>
            <a:ext cx="381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?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56F701B-D2B1-9D9A-1073-620091C43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439" y="1465766"/>
            <a:ext cx="31051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77DA8CF-DA38-D73B-2DC5-5EAEC0D7DCED}"/>
              </a:ext>
            </a:extLst>
          </p:cNvPr>
          <p:cNvSpPr/>
          <p:nvPr/>
        </p:nvSpPr>
        <p:spPr>
          <a:xfrm>
            <a:off x="3954405" y="1667435"/>
            <a:ext cx="631043" cy="33617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A9FCE-CA1D-69A2-B34E-62CB1E050F47}"/>
              </a:ext>
            </a:extLst>
          </p:cNvPr>
          <p:cNvSpPr/>
          <p:nvPr/>
        </p:nvSpPr>
        <p:spPr>
          <a:xfrm>
            <a:off x="3343837" y="1979348"/>
            <a:ext cx="631043" cy="33617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304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4E726743-6B61-4C7C-94DD-F0228E98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D2DE6049-5623-037F-3958-F9EFF19EA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UNPIVOT operator</a:t>
            </a:r>
          </a:p>
        </p:txBody>
      </p:sp>
    </p:spTree>
    <p:extLst>
      <p:ext uri="{BB962C8B-B14F-4D97-AF65-F5344CB8AC3E}">
        <p14:creationId xmlns:p14="http://schemas.microsoft.com/office/powerpoint/2010/main" val="40550052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E2F5D0F9-F8A0-1A9A-F9E7-DE5C5DB4F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6988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XML-based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unpivot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05FB1837-5946-64B7-596C-6EBC2F6B4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95451"/>
            <a:ext cx="8229600" cy="4191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MyString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20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 2 3 4 5'</a:t>
            </a: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MyString_XML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XML</a:t>
            </a: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CAST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'&lt;root&gt;&lt;item&gt;'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+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Replace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MyString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 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'&lt;/item&gt;&lt;item&gt;'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+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'&lt;/item&gt;&lt;/root&gt;'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XML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'.'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'varchar(max)'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blah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MyString_XML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nodes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'//root/item'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136E27-D5BD-B864-9D52-35C49FE2E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4672" y="3067050"/>
            <a:ext cx="902950" cy="266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661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C03725A5-E480-063B-31D9-AA91FDF6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79E86-9C8F-00E3-B9DC-0F7F94CB2C93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DB1CC-A580-CD65-8EA0-59EDAD3F3E47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377357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04027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JOIN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B112C-3F74-BA86-71E2-E3EB0D4D4EC1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PIVOT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0E04E2-E2FA-499B-AFDB-EA898D27D28B}"/>
              </a:ext>
            </a:extLst>
          </p:cNvPr>
          <p:cNvGraphicFramePr>
            <a:graphicFrameLocks noGrp="1"/>
          </p:cNvGraphicFramePr>
          <p:nvPr/>
        </p:nvGraphicFramePr>
        <p:xfrm>
          <a:off x="1202181" y="4474802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A06262-A41C-8AA6-3E1C-BE184A34FCAB}"/>
              </a:ext>
            </a:extLst>
          </p:cNvPr>
          <p:cNvGraphicFramePr>
            <a:graphicFrameLocks noGrp="1"/>
          </p:cNvGraphicFramePr>
          <p:nvPr/>
        </p:nvGraphicFramePr>
        <p:xfrm>
          <a:off x="1202181" y="2722785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D95F361-5AAD-553E-F3B9-E1B918EA55BC}"/>
              </a:ext>
            </a:extLst>
          </p:cNvPr>
          <p:cNvSpPr txBox="1"/>
          <p:nvPr/>
        </p:nvSpPr>
        <p:spPr>
          <a:xfrm>
            <a:off x="1202181" y="2346386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8895C-CE80-B328-701B-2F4CACE68173}"/>
              </a:ext>
            </a:extLst>
          </p:cNvPr>
          <p:cNvSpPr txBox="1"/>
          <p:nvPr/>
        </p:nvSpPr>
        <p:spPr>
          <a:xfrm>
            <a:off x="1175386" y="4098403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B4E370-8A8B-DB33-BE61-21E270E5EE24}"/>
              </a:ext>
            </a:extLst>
          </p:cNvPr>
          <p:cNvSpPr txBox="1"/>
          <p:nvPr/>
        </p:nvSpPr>
        <p:spPr>
          <a:xfrm>
            <a:off x="5535168" y="2126199"/>
            <a:ext cx="3608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C547F63-8889-CE2B-C1AF-BAE82CBD43B2}"/>
              </a:ext>
            </a:extLst>
          </p:cNvPr>
          <p:cNvGraphicFramePr>
            <a:graphicFrameLocks noGrp="1"/>
          </p:cNvGraphicFramePr>
          <p:nvPr/>
        </p:nvGraphicFramePr>
        <p:xfrm>
          <a:off x="5611173" y="3249411"/>
          <a:ext cx="54054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F3F036C-36B0-BD7F-A25B-C8AE94FEC0E7}"/>
              </a:ext>
            </a:extLst>
          </p:cNvPr>
          <p:cNvSpPr txBox="1"/>
          <p:nvPr/>
        </p:nvSpPr>
        <p:spPr>
          <a:xfrm>
            <a:off x="9740699" y="6196341"/>
            <a:ext cx="1597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(ANSI-standard SQL)</a:t>
            </a:r>
          </a:p>
        </p:txBody>
      </p:sp>
    </p:spTree>
    <p:extLst>
      <p:ext uri="{BB962C8B-B14F-4D97-AF65-F5344CB8AC3E}">
        <p14:creationId xmlns:p14="http://schemas.microsoft.com/office/powerpoint/2010/main" val="37845255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0900F-8C4D-7B9C-E3B7-84DC7D494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4CB0B8-DDDB-927F-0F33-3702684E8906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FE2F0-6FBE-6DD0-2DBE-1B66D27044FA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PIVOT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AFFDE23-F45B-E5F0-1BD1-0D1038EECD33}"/>
              </a:ext>
            </a:extLst>
          </p:cNvPr>
          <p:cNvGraphicFramePr>
            <a:graphicFrameLocks noGrp="1"/>
          </p:cNvGraphicFramePr>
          <p:nvPr/>
        </p:nvGraphicFramePr>
        <p:xfrm>
          <a:off x="6298437" y="2344833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5EEEFBD-CA08-EAAE-D9EA-D0AB56775610}"/>
              </a:ext>
            </a:extLst>
          </p:cNvPr>
          <p:cNvGraphicFramePr>
            <a:graphicFrameLocks noGrp="1"/>
          </p:cNvGraphicFramePr>
          <p:nvPr/>
        </p:nvGraphicFramePr>
        <p:xfrm>
          <a:off x="1202181" y="2344833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BBF9F0D-5E64-1C11-3B98-A2D5FA08CD83}"/>
              </a:ext>
            </a:extLst>
          </p:cNvPr>
          <p:cNvSpPr txBox="1"/>
          <p:nvPr/>
        </p:nvSpPr>
        <p:spPr>
          <a:xfrm>
            <a:off x="1202181" y="1968434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65E6C-9AE4-2587-DC25-77D9CDC7672D}"/>
              </a:ext>
            </a:extLst>
          </p:cNvPr>
          <p:cNvSpPr txBox="1"/>
          <p:nvPr/>
        </p:nvSpPr>
        <p:spPr>
          <a:xfrm>
            <a:off x="6271642" y="1968434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1C27B1-D382-EE13-7E2F-58748A8AEF11}"/>
              </a:ext>
            </a:extLst>
          </p:cNvPr>
          <p:cNvGrpSpPr/>
          <p:nvPr/>
        </p:nvGrpSpPr>
        <p:grpSpPr>
          <a:xfrm>
            <a:off x="3414775" y="2866629"/>
            <a:ext cx="2819527" cy="439515"/>
            <a:chOff x="3414775" y="2866629"/>
            <a:chExt cx="2819527" cy="43951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E4BB49A-D55F-F9C0-6B37-76C67C353128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414775" y="2866629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B1F458-4CC3-9129-9231-53D9BC8874D6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 flipV="1">
              <a:off x="3414775" y="2866629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24A7AF-364E-C99A-3B59-392E4BF668AA}"/>
              </a:ext>
            </a:extLst>
          </p:cNvPr>
          <p:cNvGrpSpPr/>
          <p:nvPr/>
        </p:nvGrpSpPr>
        <p:grpSpPr>
          <a:xfrm flipV="1">
            <a:off x="3425952" y="2856336"/>
            <a:ext cx="2819527" cy="439517"/>
            <a:chOff x="3361817" y="3279045"/>
            <a:chExt cx="2819527" cy="439515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8AF678D-9B7E-93CD-4762-ECB0765EECF4}"/>
                </a:ext>
              </a:extLst>
            </p:cNvPr>
            <p:cNvCxnSpPr>
              <a:cxnSpLocks/>
            </p:cNvCxnSpPr>
            <p:nvPr/>
          </p:nvCxnSpPr>
          <p:spPr>
            <a:xfrm>
              <a:off x="3361817" y="3279045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4918A65-DB4E-1FCC-D654-FA4E374119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61817" y="3279045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CF8073-5D41-4B31-3409-88025D4C2B5D}"/>
              </a:ext>
            </a:extLst>
          </p:cNvPr>
          <p:cNvGraphicFramePr>
            <a:graphicFrameLocks noGrp="1"/>
          </p:cNvGraphicFramePr>
          <p:nvPr/>
        </p:nvGraphicFramePr>
        <p:xfrm>
          <a:off x="3478624" y="3896867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B11B103-0090-AF42-5F09-0B3E93BD9FF7}"/>
              </a:ext>
            </a:extLst>
          </p:cNvPr>
          <p:cNvGraphicFramePr>
            <a:graphicFrameLocks noGrp="1"/>
          </p:cNvGraphicFramePr>
          <p:nvPr/>
        </p:nvGraphicFramePr>
        <p:xfrm>
          <a:off x="3478624" y="5222320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4729519-E824-75A5-7594-B382A6A9E087}"/>
              </a:ext>
            </a:extLst>
          </p:cNvPr>
          <p:cNvSpPr txBox="1"/>
          <p:nvPr/>
        </p:nvSpPr>
        <p:spPr>
          <a:xfrm>
            <a:off x="1202181" y="3991462"/>
            <a:ext cx="2086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Isolate the first row of Table_1 versus Table_2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42F07B-05FF-7E87-C021-C9E718736FD8}"/>
              </a:ext>
            </a:extLst>
          </p:cNvPr>
          <p:cNvSpPr txBox="1"/>
          <p:nvPr/>
        </p:nvSpPr>
        <p:spPr>
          <a:xfrm>
            <a:off x="1202181" y="5309755"/>
            <a:ext cx="1998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Isolate the second row of Table_1 versus Table_2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09D962-BAEF-3926-C511-214D5CCB4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41" y="3623499"/>
            <a:ext cx="855345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8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984652-8C65-6F4D-A619-B6D58DA21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5561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Converting Vertical Data to Horizontal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3ED8DE4-BEE3-45B4-434D-DDA77C0CBD5B}"/>
              </a:ext>
            </a:extLst>
          </p:cNvPr>
          <p:cNvCxnSpPr/>
          <p:nvPr/>
        </p:nvCxnSpPr>
        <p:spPr>
          <a:xfrm>
            <a:off x="5634814" y="1395599"/>
            <a:ext cx="495300" cy="0"/>
          </a:xfrm>
          <a:prstGeom prst="straightConnector1">
            <a:avLst/>
          </a:prstGeom>
          <a:ln w="444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3BB6F9-A11D-9D1E-AECD-162C5BEC8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249788"/>
              </p:ext>
            </p:extLst>
          </p:nvPr>
        </p:nvGraphicFramePr>
        <p:xfrm>
          <a:off x="6239207" y="1014600"/>
          <a:ext cx="3739007" cy="4218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68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6783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Primary Contact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Secondary Contact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Ann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F86B2F5-5AA3-5906-B3AC-C2C854B8C5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197035"/>
              </p:ext>
            </p:extLst>
          </p:nvPr>
        </p:nvGraphicFramePr>
        <p:xfrm>
          <a:off x="2082707" y="1014599"/>
          <a:ext cx="3507535" cy="6321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3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PropertyValue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dirty="0"/>
                        <a:t>MAZSQLWPS001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Primary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Secondary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Ann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6F309359-8797-25F6-B3AA-7DA5C9738384}"/>
              </a:ext>
            </a:extLst>
          </p:cNvPr>
          <p:cNvGrpSpPr/>
          <p:nvPr/>
        </p:nvGrpSpPr>
        <p:grpSpPr>
          <a:xfrm>
            <a:off x="1667439" y="1570961"/>
            <a:ext cx="8495736" cy="5072259"/>
            <a:chOff x="143439" y="1676400"/>
            <a:chExt cx="8495736" cy="507225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FF4EB8-E086-5AFE-2570-FAEFB20CD575}"/>
                </a:ext>
              </a:extLst>
            </p:cNvPr>
            <p:cNvSpPr txBox="1"/>
            <p:nvPr/>
          </p:nvSpPr>
          <p:spPr>
            <a:xfrm>
              <a:off x="143439" y="1981200"/>
              <a:ext cx="6396318" cy="4767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highlight>
                    <a:srgbClr val="80808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base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highlight>
                    <a:srgbClr val="00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pri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[Primary Contact]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highlight>
                    <a:srgbClr val="00FFFF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sec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[Secondary Contact]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(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DISTINCT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[Table1]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)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b="1" dirty="0">
                  <a:solidFill>
                    <a:schemeClr val="bg1"/>
                  </a:solidFill>
                  <a:highlight>
                    <a:srgbClr val="80808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base</a:t>
              </a: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FULL OUTER JOIN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(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[Table1]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WHERE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PropertyName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=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FF000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'Primary Contact'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)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b="1" dirty="0" err="1">
                  <a:solidFill>
                    <a:srgbClr val="008080"/>
                  </a:solidFill>
                  <a:highlight>
                    <a:srgbClr val="00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pri</a:t>
              </a:r>
              <a:endParaRPr lang="en-US" sz="1400" b="1" dirty="0">
                <a:solidFill>
                  <a:srgbClr val="008080"/>
                </a:solidFill>
                <a:highlight>
                  <a:srgbClr val="00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ON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highlight>
                    <a:srgbClr val="80808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base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.ServerName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=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highlight>
                    <a:srgbClr val="00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pri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4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FULL OUTER JOIN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(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[Table1]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WHERE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PropertyName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=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FF000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'Secondary Contact'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)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b="1" dirty="0">
                  <a:solidFill>
                    <a:srgbClr val="008080"/>
                  </a:solidFill>
                  <a:highlight>
                    <a:srgbClr val="00FFFF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sec</a:t>
              </a:r>
              <a:endParaRPr lang="en-US" sz="1400" b="1" dirty="0">
                <a:highlight>
                  <a:srgbClr val="00FFFF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ON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highlight>
                    <a:srgbClr val="80808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base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=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highlight>
                    <a:srgbClr val="00FFFF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sec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D8FDAD-8D54-4609-6A10-C93D7DCD42E8}"/>
                </a:ext>
              </a:extLst>
            </p:cNvPr>
            <p:cNvGrpSpPr/>
            <p:nvPr/>
          </p:nvGrpSpPr>
          <p:grpSpPr>
            <a:xfrm>
              <a:off x="5029200" y="1676400"/>
              <a:ext cx="3609975" cy="4505325"/>
              <a:chOff x="5029200" y="1676400"/>
              <a:chExt cx="3609975" cy="4505325"/>
            </a:xfrm>
          </p:grpSpPr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97337F95-E363-991A-D17B-B07EF138A9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9200" y="3042337"/>
                <a:ext cx="914400" cy="7334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A60F3B5-437B-EF0C-E20D-734C33C1D2D6}"/>
                  </a:ext>
                </a:extLst>
              </p:cNvPr>
              <p:cNvCxnSpPr/>
              <p:nvPr/>
            </p:nvCxnSpPr>
            <p:spPr>
              <a:xfrm flipH="1" flipV="1">
                <a:off x="7924800" y="1676400"/>
                <a:ext cx="76200" cy="3926048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4B9562E5-D555-8C0B-9BB0-2DD375B6CB74}"/>
                  </a:ext>
                </a:extLst>
              </p:cNvPr>
              <p:cNvCxnSpPr/>
              <p:nvPr/>
            </p:nvCxnSpPr>
            <p:spPr>
              <a:xfrm flipV="1">
                <a:off x="5486400" y="1676400"/>
                <a:ext cx="0" cy="1600200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84AA2E49-B58E-5A30-69C1-7BEA78D3E9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1200" y="3808619"/>
                <a:ext cx="2800350" cy="9810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" name="Picture 6">
                <a:extLst>
                  <a:ext uri="{FF2B5EF4-FFF2-40B4-BE49-F238E27FC236}">
                    <a16:creationId xmlns:a16="http://schemas.microsoft.com/office/drawing/2014/main" id="{44D6C605-6585-9535-D698-65A49BD3AE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1200" y="5257800"/>
                <a:ext cx="2847975" cy="9239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79744DD-BDAE-3303-8E80-745B1C009423}"/>
                  </a:ext>
                </a:extLst>
              </p:cNvPr>
              <p:cNvCxnSpPr/>
              <p:nvPr/>
            </p:nvCxnSpPr>
            <p:spPr>
              <a:xfrm flipH="1" flipV="1">
                <a:off x="5943600" y="1676401"/>
                <a:ext cx="1828800" cy="2743199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5B31771-9647-D2E0-82E1-3BEB080A8CA5}"/>
                  </a:ext>
                </a:extLst>
              </p:cNvPr>
              <p:cNvCxnSpPr/>
              <p:nvPr/>
            </p:nvCxnSpPr>
            <p:spPr>
              <a:xfrm>
                <a:off x="5486400" y="3409049"/>
                <a:ext cx="609600" cy="95588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BA8D4CF-8279-342A-A3F7-2F262DFE3D26}"/>
                  </a:ext>
                </a:extLst>
              </p:cNvPr>
              <p:cNvCxnSpPr/>
              <p:nvPr/>
            </p:nvCxnSpPr>
            <p:spPr>
              <a:xfrm flipH="1" flipV="1">
                <a:off x="5486400" y="3409050"/>
                <a:ext cx="609600" cy="261075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70506D2E-DCF4-C211-CB60-1AA3F3F17DD5}"/>
                  </a:ext>
                </a:extLst>
              </p:cNvPr>
              <p:cNvCxnSpPr/>
              <p:nvPr/>
            </p:nvCxnSpPr>
            <p:spPr>
              <a:xfrm flipV="1">
                <a:off x="8001000" y="5602448"/>
                <a:ext cx="0" cy="417352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1866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CD722-E16C-83E5-A415-0BCB0FCCA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8E2ED-3CA1-74AE-187F-456F223A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201" y="2126199"/>
            <a:ext cx="2628900" cy="281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A7B088-47C5-B1A2-56D6-A7857E8AB27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CROSS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APPLY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4931B-13A0-1D60-E6DB-657B5A41A9E7}"/>
              </a:ext>
            </a:extLst>
          </p:cNvPr>
          <p:cNvSpPr txBox="1"/>
          <p:nvPr/>
        </p:nvSpPr>
        <p:spPr>
          <a:xfrm>
            <a:off x="6790944" y="2126199"/>
            <a:ext cx="48768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.*,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ca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.*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Cascadia Code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TOP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1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DESC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2838F-7AEE-27B0-BA12-47486D80968B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Not a PIVOT function. Acquires a subset of data for each row found by the outer query.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Behaves like an INNER JOIN: if no subset if found, the outer row disappears from the result set.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BF9FB-39DB-C162-A636-C9C15661ECDC}"/>
              </a:ext>
            </a:extLst>
          </p:cNvPr>
          <p:cNvSpPr txBox="1"/>
          <p:nvPr/>
        </p:nvSpPr>
        <p:spPr>
          <a:xfrm>
            <a:off x="1097280" y="2126199"/>
            <a:ext cx="55839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INNER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INNER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MAX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GROUP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D3DC76-DE31-EFD1-BADB-2D1EC477DED9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Server 2005+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Managed Instance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Synapse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analytics endpoint in Microsoft Fabric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Warehouse in Microsoft Fabric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8C99F-4109-BD17-001D-0FFAADEC0BA3}"/>
              </a:ext>
            </a:extLst>
          </p:cNvPr>
          <p:cNvSpPr/>
          <p:nvPr/>
        </p:nvSpPr>
        <p:spPr>
          <a:xfrm>
            <a:off x="1890584" y="3521676"/>
            <a:ext cx="4423719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023A2E-A17C-E22F-D1B6-BEBCEF270359}"/>
              </a:ext>
            </a:extLst>
          </p:cNvPr>
          <p:cNvSpPr/>
          <p:nvPr/>
        </p:nvSpPr>
        <p:spPr>
          <a:xfrm>
            <a:off x="1097839" y="2158733"/>
            <a:ext cx="4895188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FD5F48-9E43-315A-0198-A9F1AC623A62}"/>
              </a:ext>
            </a:extLst>
          </p:cNvPr>
          <p:cNvSpPr/>
          <p:nvPr/>
        </p:nvSpPr>
        <p:spPr>
          <a:xfrm>
            <a:off x="1625922" y="4933630"/>
            <a:ext cx="5055294" cy="60889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311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 animBg="1"/>
      <p:bldP spid="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10B24-E89B-B969-B97C-7EBBF68D0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5E718B-D12A-D175-1F95-BFE19790432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CROSS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APPLY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95087-00E1-C5F2-02DE-F9C91C46C2C1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.*,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ca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.*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TOP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DESC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0CB7C-F3A0-4758-1CA3-6E8D4522A900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OVER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49D15-5EA3-EF4A-28B6-FD5428D4139F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Not a PIVOT function. Acquires a subset of data for each row found by the outer query.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Behaves like an INNER JOIN: if no subset if found, the outer row disappears from the result set.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107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48ACD06A-532B-01A6-D0D6-3530E1B09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509" y="4001061"/>
            <a:ext cx="8582025" cy="2447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732A68-F965-D192-6140-61CB43DED58D}"/>
              </a:ext>
            </a:extLst>
          </p:cNvPr>
          <p:cNvSpPr txBox="1"/>
          <p:nvPr/>
        </p:nvSpPr>
        <p:spPr>
          <a:xfrm>
            <a:off x="2646586" y="1592818"/>
            <a:ext cx="111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UNPIVOT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80DA9-9265-7957-4D1E-55F1AE3EAF5F}"/>
              </a:ext>
            </a:extLst>
          </p:cNvPr>
          <p:cNvSpPr txBox="1"/>
          <p:nvPr/>
        </p:nvSpPr>
        <p:spPr>
          <a:xfrm>
            <a:off x="1981197" y="2031415"/>
            <a:ext cx="3245261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*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Col2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Col3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Col4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Col4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RawData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UNPIVOT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PropertyValue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PropertyName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</a:t>
            </a:r>
            <a:r>
              <a:rPr lang="it-IT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Col2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Col3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Col4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it-IT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UnpivotResults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52168-A67A-D4BD-3F65-E115E814FE6F}"/>
              </a:ext>
            </a:extLst>
          </p:cNvPr>
          <p:cNvSpPr txBox="1"/>
          <p:nvPr/>
        </p:nvSpPr>
        <p:spPr>
          <a:xfrm>
            <a:off x="7769257" y="1592818"/>
            <a:ext cx="1492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CROSS APPLY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D39839B-3DE0-AB59-F99E-E29B2A69C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138" y="1351866"/>
            <a:ext cx="2708724" cy="73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FC9B6E-7F97-331A-D299-EDFBAAC8DA36}"/>
              </a:ext>
            </a:extLst>
          </p:cNvPr>
          <p:cNvSpPr/>
          <p:nvPr/>
        </p:nvSpPr>
        <p:spPr>
          <a:xfrm>
            <a:off x="6096000" y="2475178"/>
            <a:ext cx="407669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*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u</a:t>
            </a:r>
          </a:p>
          <a:p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</a:t>
            </a:r>
            <a:r>
              <a:rPr lang="en-US" sz="1100" b="1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APPLY</a:t>
            </a:r>
            <a:r>
              <a:rPr lang="en-US" sz="1100" b="1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'Col1'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'Col2'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'Col3'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'Col4'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Col4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PropertyName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PropertyValue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F38CD3-B468-CF73-CDC6-D8F67EEC08B2}"/>
              </a:ext>
            </a:extLst>
          </p:cNvPr>
          <p:cNvSpPr/>
          <p:nvPr/>
        </p:nvSpPr>
        <p:spPr>
          <a:xfrm>
            <a:off x="6629398" y="4457250"/>
            <a:ext cx="1600200" cy="2011456"/>
          </a:xfrm>
          <a:prstGeom prst="rect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4C1517-18CC-2307-26BB-4E9AE97336D0}"/>
              </a:ext>
            </a:extLst>
          </p:cNvPr>
          <p:cNvSpPr/>
          <p:nvPr/>
        </p:nvSpPr>
        <p:spPr>
          <a:xfrm>
            <a:off x="6109446" y="2434837"/>
            <a:ext cx="4674667" cy="14927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4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u.ID,</a:t>
            </a:r>
            <a:r>
              <a:rPr lang="en-US" sz="10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400" b="1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x.PropertyName</a:t>
            </a:r>
            <a:r>
              <a:rPr lang="en-US" sz="14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0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400" b="1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x.PropertyValue</a:t>
            </a:r>
            <a:endParaRPr lang="en-US" sz="1400" b="1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u</a:t>
            </a:r>
          </a:p>
          <a:p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</a:t>
            </a:r>
            <a:r>
              <a:rPr lang="en-US" sz="1100" b="1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APPLY</a:t>
            </a:r>
            <a:r>
              <a:rPr lang="en-US" sz="1100" b="1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'Col1'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'Col2'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'Col3'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'Col4'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Col4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PropertyName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PropertyValue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</p:txBody>
      </p:sp>
      <p:sp>
        <p:nvSpPr>
          <p:cNvPr id="16" name="Title 17">
            <a:extLst>
              <a:ext uri="{FF2B5EF4-FFF2-40B4-BE49-F238E27FC236}">
                <a16:creationId xmlns:a16="http://schemas.microsoft.com/office/drawing/2014/main" id="{6E88790A-04D6-CB59-584A-77AB009D9AFB}"/>
              </a:ext>
            </a:extLst>
          </p:cNvPr>
          <p:cNvSpPr txBox="1">
            <a:spLocks/>
          </p:cNvSpPr>
          <p:nvPr/>
        </p:nvSpPr>
        <p:spPr>
          <a:xfrm>
            <a:off x="990598" y="2857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-based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unpivot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503B4BA-DF35-0651-E082-DA82D96AE8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9447" y="4289536"/>
            <a:ext cx="4533900" cy="2447925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4966478-CD10-C759-4E8C-8F3DE33EA9FC}"/>
              </a:ext>
            </a:extLst>
          </p:cNvPr>
          <p:cNvGrpSpPr/>
          <p:nvPr/>
        </p:nvGrpSpPr>
        <p:grpSpPr>
          <a:xfrm>
            <a:off x="6109448" y="3888844"/>
            <a:ext cx="4533900" cy="2969156"/>
            <a:chOff x="6109448" y="3888844"/>
            <a:chExt cx="4533900" cy="285117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04601E2-A8C2-106C-038B-2BCC323C5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09448" y="4292094"/>
              <a:ext cx="4533900" cy="2447925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1DF3889-9F37-8992-2CFB-2E8EC898149D}"/>
                </a:ext>
              </a:extLst>
            </p:cNvPr>
            <p:cNvSpPr txBox="1"/>
            <p:nvPr/>
          </p:nvSpPr>
          <p:spPr>
            <a:xfrm>
              <a:off x="6145521" y="3888844"/>
              <a:ext cx="4340534" cy="251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WHERE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x.PropertyValue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IS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NOT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NULL</a:t>
              </a:r>
              <a:endParaRPr lang="en-US" sz="11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496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7A9D99-E72D-09F9-7F94-8801E327C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65138"/>
            <a:ext cx="8229600" cy="1143000"/>
          </a:xfrm>
        </p:spPr>
        <p:txBody>
          <a:bodyPr>
            <a:noAutofit/>
          </a:bodyPr>
          <a:lstStyle/>
          <a:p>
            <a:r>
              <a:rPr lang="en-US" sz="3400" dirty="0">
                <a:latin typeface="Calibri" panose="020F0502020204030204" pitchFamily="34" charset="0"/>
              </a:rPr>
              <a:t>The </a:t>
            </a:r>
            <a:r>
              <a:rPr lang="en-US" sz="34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STRING_SPLIT</a:t>
            </a:r>
            <a:r>
              <a:rPr lang="en-US" sz="3400" dirty="0">
                <a:latin typeface="Calibri" panose="020F0502020204030204" pitchFamily="34" charset="0"/>
              </a:rPr>
              <a:t>-based unpivot</a:t>
            </a:r>
            <a:endParaRPr lang="en-US" sz="3400" dirty="0">
              <a:solidFill>
                <a:srgbClr val="FF66FF"/>
              </a:solidFill>
              <a:latin typeface="Calibri" panose="020F05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E31722-A41A-3BBA-ADCA-44A07690B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199" y="1790700"/>
            <a:ext cx="8776447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@MyString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'1,2,3,4,5'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[value]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[blah]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STRING_SPLIT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@MyString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',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endParaRPr lang="en-US" sz="240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[value]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[blah]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Table_1 t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STRING_SPLIT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ListColumn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','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 </a:t>
            </a:r>
            <a:r>
              <a:rPr lang="en-US" sz="2400" i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</a:t>
            </a:r>
            <a:endParaRPr lang="en-US" sz="2400" i="1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highlight>
                  <a:srgbClr val="FFFFFF"/>
                </a:highlight>
                <a:cs typeface="Cascadia Mono" panose="020B0609020000020004" pitchFamily="49" charset="0"/>
              </a:rPr>
              <a:t>Notes:</a:t>
            </a:r>
          </a:p>
          <a:p>
            <a:r>
              <a:rPr lang="en-US" sz="1800" dirty="0">
                <a:highlight>
                  <a:srgbClr val="FFFFFF"/>
                </a:highlight>
                <a:cs typeface="Cascadia Mono" panose="020B0609020000020004" pitchFamily="49" charset="0"/>
              </a:rPr>
              <a:t>Requires the FROM clause</a:t>
            </a:r>
          </a:p>
          <a:p>
            <a:r>
              <a:rPr lang="en-US" sz="1800" dirty="0">
                <a:cs typeface="Cascadia Mono" panose="020B0609020000020004" pitchFamily="49" charset="0"/>
              </a:rPr>
              <a:t>Requires SQL Server 2016+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71A5C4-1361-B3FF-791B-9EDBCBBA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4696" y="1790700"/>
            <a:ext cx="902950" cy="2663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0E7A71-CC46-43A5-B7F9-837DB66FE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275" y="3415417"/>
            <a:ext cx="1238423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45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C0FD96-8F9A-DBD1-9A86-BBABCE080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675" y="2612659"/>
            <a:ext cx="3990975" cy="24098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CB0E24-2721-8A1D-BE06-741E972FB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850" y="4651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</a:rPr>
              <a:t>Multi-UNPIVOT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9C72D8-1208-ABC8-CE36-95AEACD49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7850" y="1790701"/>
            <a:ext cx="8229600" cy="35052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Normalizes hard-core </a:t>
            </a:r>
            <a:r>
              <a:rPr lang="en-US" dirty="0" err="1">
                <a:latin typeface="Calibri" panose="020F0502020204030204" pitchFamily="34" charset="0"/>
              </a:rPr>
              <a:t>denormalized</a:t>
            </a:r>
            <a:r>
              <a:rPr lang="en-US" dirty="0">
                <a:latin typeface="Calibri" panose="020F0502020204030204" pitchFamily="34" charset="0"/>
              </a:rPr>
              <a:t>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B412AC-7F61-09FC-FEC4-7BCE1FE20B69}"/>
              </a:ext>
            </a:extLst>
          </p:cNvPr>
          <p:cNvSpPr/>
          <p:nvPr/>
        </p:nvSpPr>
        <p:spPr>
          <a:xfrm>
            <a:off x="2457450" y="3401218"/>
            <a:ext cx="3696346" cy="79063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4B65AF-8F06-B949-AA7F-AC242D98E2A1}"/>
              </a:ext>
            </a:extLst>
          </p:cNvPr>
          <p:cNvSpPr/>
          <p:nvPr/>
        </p:nvSpPr>
        <p:spPr>
          <a:xfrm>
            <a:off x="2457450" y="4254499"/>
            <a:ext cx="3696346" cy="767985"/>
          </a:xfrm>
          <a:prstGeom prst="rect">
            <a:avLst/>
          </a:prstGeom>
          <a:noFill/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2CD2D9-9772-2A87-3613-599742259D48}"/>
              </a:ext>
            </a:extLst>
          </p:cNvPr>
          <p:cNvSpPr txBox="1"/>
          <p:nvPr/>
        </p:nvSpPr>
        <p:spPr>
          <a:xfrm>
            <a:off x="3639994" y="5365159"/>
            <a:ext cx="1331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(Current)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09C255C-5891-ED97-EE75-0D5379B5A0BD}"/>
              </a:ext>
            </a:extLst>
          </p:cNvPr>
          <p:cNvGrpSpPr/>
          <p:nvPr/>
        </p:nvGrpSpPr>
        <p:grpSpPr>
          <a:xfrm>
            <a:off x="7067227" y="3401218"/>
            <a:ext cx="3314700" cy="2356348"/>
            <a:chOff x="7067227" y="3401218"/>
            <a:chExt cx="3314700" cy="235634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145E440-FA86-FC6E-9753-A938D63F4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67227" y="3401218"/>
              <a:ext cx="3314700" cy="138112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F364A53-FFA5-519A-E0B4-3292C967172C}"/>
                </a:ext>
              </a:extLst>
            </p:cNvPr>
            <p:cNvSpPr txBox="1"/>
            <p:nvPr/>
          </p:nvSpPr>
          <p:spPr>
            <a:xfrm>
              <a:off x="8421060" y="5295901"/>
              <a:ext cx="16563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(Proposed)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2294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5117E5-F0CA-369D-BB77-CD8A9D84FD53}"/>
              </a:ext>
            </a:extLst>
          </p:cNvPr>
          <p:cNvSpPr/>
          <p:nvPr/>
        </p:nvSpPr>
        <p:spPr>
          <a:xfrm>
            <a:off x="2103344" y="770503"/>
            <a:ext cx="730375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7B51A-9C62-66AB-D397-8E0AD3077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914" y="4717677"/>
            <a:ext cx="7848600" cy="457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305F3F-DDCE-A47E-B5E4-6F30AD12C701}"/>
              </a:ext>
            </a:extLst>
          </p:cNvPr>
          <p:cNvSpPr/>
          <p:nvPr/>
        </p:nvSpPr>
        <p:spPr>
          <a:xfrm>
            <a:off x="3158714" y="4717677"/>
            <a:ext cx="3276600" cy="4572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79D4D8-7490-26B7-28C9-CE8954BE7F22}"/>
              </a:ext>
            </a:extLst>
          </p:cNvPr>
          <p:cNvSpPr/>
          <p:nvPr/>
        </p:nvSpPr>
        <p:spPr>
          <a:xfrm>
            <a:off x="6511514" y="4717678"/>
            <a:ext cx="3200400" cy="457200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09AA30-85EE-DFCF-CDB7-A3D0B5966D35}"/>
              </a:ext>
            </a:extLst>
          </p:cNvPr>
          <p:cNvCxnSpPr/>
          <p:nvPr/>
        </p:nvCxnSpPr>
        <p:spPr>
          <a:xfrm>
            <a:off x="9826214" y="4946277"/>
            <a:ext cx="0" cy="58737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11077C5-6D18-DE9D-0230-5D101DBA48C1}"/>
              </a:ext>
            </a:extLst>
          </p:cNvPr>
          <p:cNvSpPr/>
          <p:nvPr/>
        </p:nvSpPr>
        <p:spPr>
          <a:xfrm>
            <a:off x="2636744" y="1822077"/>
            <a:ext cx="1447800" cy="30480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F9265F-84E9-1DA1-2F56-AF2F23E116EC}"/>
              </a:ext>
            </a:extLst>
          </p:cNvPr>
          <p:cNvSpPr/>
          <p:nvPr/>
        </p:nvSpPr>
        <p:spPr>
          <a:xfrm>
            <a:off x="9750014" y="4489077"/>
            <a:ext cx="152400" cy="117475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92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49FFC5-933F-309D-E86C-48FA82B74377}"/>
              </a:ext>
            </a:extLst>
          </p:cNvPr>
          <p:cNvSpPr/>
          <p:nvPr/>
        </p:nvSpPr>
        <p:spPr>
          <a:xfrm>
            <a:off x="2095500" y="774354"/>
            <a:ext cx="8001000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6161E-6EB7-186D-778D-29A2B2B2B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069" y="4748422"/>
            <a:ext cx="7175604" cy="6572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834E7C-8CD0-2721-1C08-DB9A9F3AF6DA}"/>
              </a:ext>
            </a:extLst>
          </p:cNvPr>
          <p:cNvSpPr/>
          <p:nvPr/>
        </p:nvSpPr>
        <p:spPr>
          <a:xfrm>
            <a:off x="3162300" y="4748421"/>
            <a:ext cx="2133600" cy="6572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6CF518-B7F7-2C13-48F6-A5BAEF6393C5}"/>
              </a:ext>
            </a:extLst>
          </p:cNvPr>
          <p:cNvSpPr/>
          <p:nvPr/>
        </p:nvSpPr>
        <p:spPr>
          <a:xfrm>
            <a:off x="5372100" y="4748420"/>
            <a:ext cx="2057400" cy="657226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028A04-9BC5-95D3-9CBD-76273930BF7C}"/>
              </a:ext>
            </a:extLst>
          </p:cNvPr>
          <p:cNvSpPr/>
          <p:nvPr/>
        </p:nvSpPr>
        <p:spPr>
          <a:xfrm>
            <a:off x="7658100" y="4913452"/>
            <a:ext cx="1615573" cy="21597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43BC51-D2ED-D1B3-5E4C-EA27D90E99F0}"/>
              </a:ext>
            </a:extLst>
          </p:cNvPr>
          <p:cNvSpPr/>
          <p:nvPr/>
        </p:nvSpPr>
        <p:spPr>
          <a:xfrm>
            <a:off x="7663825" y="5170627"/>
            <a:ext cx="1609848" cy="23501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DA664D-C3BE-FABA-9D3C-220D0B4137BF}"/>
              </a:ext>
            </a:extLst>
          </p:cNvPr>
          <p:cNvCxnSpPr/>
          <p:nvPr/>
        </p:nvCxnSpPr>
        <p:spPr>
          <a:xfrm>
            <a:off x="7540938" y="4913452"/>
            <a:ext cx="0" cy="74937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4C5EFC7-6934-88B3-6055-0C724D3978A7}"/>
              </a:ext>
            </a:extLst>
          </p:cNvPr>
          <p:cNvSpPr/>
          <p:nvPr/>
        </p:nvSpPr>
        <p:spPr>
          <a:xfrm>
            <a:off x="7464738" y="4443622"/>
            <a:ext cx="193362" cy="140335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4433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59B9D9-07CA-7935-F897-1CAD7D872329}"/>
              </a:ext>
            </a:extLst>
          </p:cNvPr>
          <p:cNvSpPr/>
          <p:nvPr/>
        </p:nvSpPr>
        <p:spPr>
          <a:xfrm>
            <a:off x="2095500" y="769382"/>
            <a:ext cx="800100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endParaRPr lang="en-US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LName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element2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transform2</a:t>
            </a: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8DF652-880B-9ADF-1711-3BBD6A048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359" y="4743450"/>
            <a:ext cx="6839109" cy="10479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A76C69-B8B8-A49C-7F1B-9684FA608AA0}"/>
              </a:ext>
            </a:extLst>
          </p:cNvPr>
          <p:cNvSpPr/>
          <p:nvPr/>
        </p:nvSpPr>
        <p:spPr>
          <a:xfrm>
            <a:off x="3185161" y="4743450"/>
            <a:ext cx="1066800" cy="104792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B0E1F5-3B67-53EC-1B8C-6413AB984445}"/>
              </a:ext>
            </a:extLst>
          </p:cNvPr>
          <p:cNvSpPr/>
          <p:nvPr/>
        </p:nvSpPr>
        <p:spPr>
          <a:xfrm>
            <a:off x="4290063" y="4743450"/>
            <a:ext cx="1028700" cy="1047928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0C109F-99F4-DF9D-9538-B6F4D121FCF2}"/>
              </a:ext>
            </a:extLst>
          </p:cNvPr>
          <p:cNvSpPr/>
          <p:nvPr/>
        </p:nvSpPr>
        <p:spPr>
          <a:xfrm>
            <a:off x="5604510" y="4972050"/>
            <a:ext cx="1543050" cy="381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726C71-BB98-DC34-9286-EBCD013D6B9A}"/>
              </a:ext>
            </a:extLst>
          </p:cNvPr>
          <p:cNvSpPr/>
          <p:nvPr/>
        </p:nvSpPr>
        <p:spPr>
          <a:xfrm>
            <a:off x="7210918" y="4968625"/>
            <a:ext cx="1746550" cy="1558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6802D3-7932-BD8F-239D-43BEA43BA1BA}"/>
              </a:ext>
            </a:extLst>
          </p:cNvPr>
          <p:cNvSpPr/>
          <p:nvPr/>
        </p:nvSpPr>
        <p:spPr>
          <a:xfrm>
            <a:off x="5604510" y="5422400"/>
            <a:ext cx="1543050" cy="368978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105E12-4438-242D-4E7C-6D5220C6C2C5}"/>
              </a:ext>
            </a:extLst>
          </p:cNvPr>
          <p:cNvSpPr/>
          <p:nvPr/>
        </p:nvSpPr>
        <p:spPr>
          <a:xfrm>
            <a:off x="7210917" y="5175785"/>
            <a:ext cx="1746550" cy="173840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1ADA9B-BA51-1F40-1CE5-37B9EC2D3DF5}"/>
              </a:ext>
            </a:extLst>
          </p:cNvPr>
          <p:cNvSpPr/>
          <p:nvPr/>
        </p:nvSpPr>
        <p:spPr>
          <a:xfrm>
            <a:off x="7210917" y="5411698"/>
            <a:ext cx="1746550" cy="1558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4F48C0-09C8-FBE9-5A4D-154BD5224054}"/>
              </a:ext>
            </a:extLst>
          </p:cNvPr>
          <p:cNvSpPr/>
          <p:nvPr/>
        </p:nvSpPr>
        <p:spPr>
          <a:xfrm>
            <a:off x="7210918" y="5629596"/>
            <a:ext cx="1746550" cy="161782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B590B58-FF9F-07DD-28E7-F6B62E54B169}"/>
              </a:ext>
            </a:extLst>
          </p:cNvPr>
          <p:cNvCxnSpPr/>
          <p:nvPr/>
        </p:nvCxnSpPr>
        <p:spPr>
          <a:xfrm>
            <a:off x="5471160" y="4968625"/>
            <a:ext cx="0" cy="99402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1AE22-FF07-AD56-8893-3BEC8BCA13B2}"/>
              </a:ext>
            </a:extLst>
          </p:cNvPr>
          <p:cNvSpPr/>
          <p:nvPr/>
        </p:nvSpPr>
        <p:spPr>
          <a:xfrm>
            <a:off x="5382120" y="4514850"/>
            <a:ext cx="222390" cy="152399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477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FE26A2-BC54-7D44-12C3-A97E9CF10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499" y="4476750"/>
            <a:ext cx="6597747" cy="19238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35C79F-F2B9-7DF9-F8A6-21BBD574E903}"/>
              </a:ext>
            </a:extLst>
          </p:cNvPr>
          <p:cNvSpPr/>
          <p:nvPr/>
        </p:nvSpPr>
        <p:spPr>
          <a:xfrm>
            <a:off x="2095500" y="502682"/>
            <a:ext cx="8001000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LName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element2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transform2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Phone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element3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transform3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81087F-D93D-90F1-88FB-F1313E428093}"/>
              </a:ext>
            </a:extLst>
          </p:cNvPr>
          <p:cNvCxnSpPr/>
          <p:nvPr/>
        </p:nvCxnSpPr>
        <p:spPr>
          <a:xfrm>
            <a:off x="3238500" y="4705350"/>
            <a:ext cx="0" cy="18288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C599E21-77C6-4088-47A2-32C6387B7A2F}"/>
              </a:ext>
            </a:extLst>
          </p:cNvPr>
          <p:cNvSpPr/>
          <p:nvPr/>
        </p:nvSpPr>
        <p:spPr>
          <a:xfrm>
            <a:off x="3352801" y="4705350"/>
            <a:ext cx="1638298" cy="77275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45FE3A-6E4F-F5FE-70C1-28F0740A9504}"/>
              </a:ext>
            </a:extLst>
          </p:cNvPr>
          <p:cNvSpPr/>
          <p:nvPr/>
        </p:nvSpPr>
        <p:spPr>
          <a:xfrm>
            <a:off x="3352801" y="5554303"/>
            <a:ext cx="1638298" cy="751248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90F985-BCE7-F993-3B69-6F585E81273F}"/>
              </a:ext>
            </a:extLst>
          </p:cNvPr>
          <p:cNvSpPr/>
          <p:nvPr/>
        </p:nvSpPr>
        <p:spPr>
          <a:xfrm>
            <a:off x="5029202" y="4705350"/>
            <a:ext cx="1638298" cy="381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A04BD2-0A00-93FC-FD91-63B8CFA71FF5}"/>
              </a:ext>
            </a:extLst>
          </p:cNvPr>
          <p:cNvSpPr/>
          <p:nvPr/>
        </p:nvSpPr>
        <p:spPr>
          <a:xfrm>
            <a:off x="5029202" y="5544381"/>
            <a:ext cx="1638298" cy="381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362375-360F-9BEC-9F77-EE869318B377}"/>
              </a:ext>
            </a:extLst>
          </p:cNvPr>
          <p:cNvSpPr/>
          <p:nvPr/>
        </p:nvSpPr>
        <p:spPr>
          <a:xfrm>
            <a:off x="6736424" y="4705350"/>
            <a:ext cx="1956821" cy="16775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B02BB8-28C4-21BD-72D7-10E3E0C7881D}"/>
              </a:ext>
            </a:extLst>
          </p:cNvPr>
          <p:cNvSpPr/>
          <p:nvPr/>
        </p:nvSpPr>
        <p:spPr>
          <a:xfrm>
            <a:off x="6736423" y="5099783"/>
            <a:ext cx="1956821" cy="21516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4F403E-7D2E-AB80-ADFB-C74B4D69228D}"/>
              </a:ext>
            </a:extLst>
          </p:cNvPr>
          <p:cNvSpPr/>
          <p:nvPr/>
        </p:nvSpPr>
        <p:spPr>
          <a:xfrm>
            <a:off x="6736422" y="5534908"/>
            <a:ext cx="1956821" cy="17321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B69484-8EFE-1C9A-9BCC-8522D674C6F8}"/>
              </a:ext>
            </a:extLst>
          </p:cNvPr>
          <p:cNvSpPr/>
          <p:nvPr/>
        </p:nvSpPr>
        <p:spPr>
          <a:xfrm>
            <a:off x="6736422" y="5925381"/>
            <a:ext cx="1951692" cy="22776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5D78D-99FD-F6DE-70A6-9DBB57F9FA88}"/>
              </a:ext>
            </a:extLst>
          </p:cNvPr>
          <p:cNvSpPr/>
          <p:nvPr/>
        </p:nvSpPr>
        <p:spPr>
          <a:xfrm>
            <a:off x="5023208" y="5131133"/>
            <a:ext cx="1644292" cy="34696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F01B3B-73AA-D81F-7757-B67574994B0A}"/>
              </a:ext>
            </a:extLst>
          </p:cNvPr>
          <p:cNvSpPr/>
          <p:nvPr/>
        </p:nvSpPr>
        <p:spPr>
          <a:xfrm>
            <a:off x="5041614" y="5977470"/>
            <a:ext cx="1644292" cy="328081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102172-EE4B-43C4-D909-78832155F178}"/>
              </a:ext>
            </a:extLst>
          </p:cNvPr>
          <p:cNvSpPr/>
          <p:nvPr/>
        </p:nvSpPr>
        <p:spPr>
          <a:xfrm>
            <a:off x="6736420" y="4907953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5D2209-E4BD-1324-8839-EE2784850B7C}"/>
              </a:ext>
            </a:extLst>
          </p:cNvPr>
          <p:cNvSpPr/>
          <p:nvPr/>
        </p:nvSpPr>
        <p:spPr>
          <a:xfrm>
            <a:off x="6731292" y="5340051"/>
            <a:ext cx="1961949" cy="163447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BACB46-F241-FD32-1AED-1C2ACA165582}"/>
              </a:ext>
            </a:extLst>
          </p:cNvPr>
          <p:cNvSpPr/>
          <p:nvPr/>
        </p:nvSpPr>
        <p:spPr>
          <a:xfrm>
            <a:off x="6733855" y="5734406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BAF884-FBCC-D76C-9408-2F77F51DAFDC}"/>
              </a:ext>
            </a:extLst>
          </p:cNvPr>
          <p:cNvSpPr/>
          <p:nvPr/>
        </p:nvSpPr>
        <p:spPr>
          <a:xfrm>
            <a:off x="6731292" y="6180771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28F5E7-B312-BEB0-F515-26EBAB4800FE}"/>
              </a:ext>
            </a:extLst>
          </p:cNvPr>
          <p:cNvSpPr/>
          <p:nvPr/>
        </p:nvSpPr>
        <p:spPr>
          <a:xfrm>
            <a:off x="3150870" y="4302726"/>
            <a:ext cx="152398" cy="235075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933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12C2F0-70BF-27FF-7416-BFEB2F504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206" y="4485939"/>
            <a:ext cx="6597747" cy="19238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0BF7809-432F-D3A9-3D17-8BE05AF33372}"/>
              </a:ext>
            </a:extLst>
          </p:cNvPr>
          <p:cNvSpPr/>
          <p:nvPr/>
        </p:nvSpPr>
        <p:spPr>
          <a:xfrm>
            <a:off x="2096620" y="500441"/>
            <a:ext cx="8001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LName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element2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transform2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Phone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element3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transform3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1C7965-D6A3-491F-B8BA-2B394D76BDE6}"/>
              </a:ext>
            </a:extLst>
          </p:cNvPr>
          <p:cNvCxnSpPr/>
          <p:nvPr/>
        </p:nvCxnSpPr>
        <p:spPr>
          <a:xfrm>
            <a:off x="3230207" y="4714539"/>
            <a:ext cx="0" cy="18288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5A1EFE0-2003-98A1-3158-B7BCD0DE0A33}"/>
              </a:ext>
            </a:extLst>
          </p:cNvPr>
          <p:cNvSpPr/>
          <p:nvPr/>
        </p:nvSpPr>
        <p:spPr>
          <a:xfrm>
            <a:off x="3344508" y="4714539"/>
            <a:ext cx="1638298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1B7323-52A9-CDA4-6A20-1FC97CF01E05}"/>
              </a:ext>
            </a:extLst>
          </p:cNvPr>
          <p:cNvSpPr/>
          <p:nvPr/>
        </p:nvSpPr>
        <p:spPr>
          <a:xfrm>
            <a:off x="3344508" y="6148010"/>
            <a:ext cx="1638298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0BFBA6-FD00-08FB-702A-A2273DFB52EF}"/>
              </a:ext>
            </a:extLst>
          </p:cNvPr>
          <p:cNvSpPr/>
          <p:nvPr/>
        </p:nvSpPr>
        <p:spPr>
          <a:xfrm>
            <a:off x="5020909" y="4714539"/>
            <a:ext cx="1638298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8E3D80-2A7F-02B8-32A6-DACF85A6EBFC}"/>
              </a:ext>
            </a:extLst>
          </p:cNvPr>
          <p:cNvSpPr/>
          <p:nvPr/>
        </p:nvSpPr>
        <p:spPr>
          <a:xfrm>
            <a:off x="6728131" y="4714539"/>
            <a:ext cx="1956821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92E0EF-F421-C372-94A0-0177C8CF76CB}"/>
              </a:ext>
            </a:extLst>
          </p:cNvPr>
          <p:cNvSpPr/>
          <p:nvPr/>
        </p:nvSpPr>
        <p:spPr>
          <a:xfrm>
            <a:off x="5033321" y="6148010"/>
            <a:ext cx="1644292" cy="166730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D9767-69D8-F330-FBB7-E4B645573B8D}"/>
              </a:ext>
            </a:extLst>
          </p:cNvPr>
          <p:cNvSpPr/>
          <p:nvPr/>
        </p:nvSpPr>
        <p:spPr>
          <a:xfrm>
            <a:off x="6728128" y="6148010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DAC9F8-F803-CCB5-9971-8C041D5CC7E8}"/>
              </a:ext>
            </a:extLst>
          </p:cNvPr>
          <p:cNvSpPr/>
          <p:nvPr/>
        </p:nvSpPr>
        <p:spPr>
          <a:xfrm>
            <a:off x="3161283" y="4311915"/>
            <a:ext cx="145121" cy="235075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58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CF66288-0F51-AAB2-625A-E5C4DE7C3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1499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Converting Vertical Data to Horizontal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3382DA-9C47-361A-5EF1-01F4508E2F2F}"/>
              </a:ext>
            </a:extLst>
          </p:cNvPr>
          <p:cNvCxnSpPr/>
          <p:nvPr/>
        </p:nvCxnSpPr>
        <p:spPr>
          <a:xfrm>
            <a:off x="5634814" y="1435028"/>
            <a:ext cx="495300" cy="0"/>
          </a:xfrm>
          <a:prstGeom prst="straightConnector1">
            <a:avLst/>
          </a:prstGeom>
          <a:ln w="444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1B72F0D-A384-E113-C339-9E53114E0B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530186"/>
              </p:ext>
            </p:extLst>
          </p:nvPr>
        </p:nvGraphicFramePr>
        <p:xfrm>
          <a:off x="6564649" y="1143256"/>
          <a:ext cx="3803034" cy="3238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6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6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8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78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24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ServerName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Primary…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Secondary…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Tertiary…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Access…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Patching…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32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dirty="0"/>
                        <a:t>MAZSQLWPS001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Jeff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Ann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Joanne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5D747BF-52F5-FB16-49B4-6A0694514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953347"/>
              </p:ext>
            </p:extLst>
          </p:nvPr>
        </p:nvGraphicFramePr>
        <p:xfrm>
          <a:off x="1397246" y="1054028"/>
          <a:ext cx="3944882" cy="12551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1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PropertyValue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Primary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Secondary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Ann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Tertiary Contact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Chris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Access Approver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Patching Approver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Joanne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1633B69-F1B8-332B-4EE2-024F25F40F5E}"/>
              </a:ext>
            </a:extLst>
          </p:cNvPr>
          <p:cNvSpPr txBox="1"/>
          <p:nvPr/>
        </p:nvSpPr>
        <p:spPr>
          <a:xfrm>
            <a:off x="998009" y="2511821"/>
            <a:ext cx="6656932" cy="372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[Primary Contact]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[Secondary Contact]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[Tertiary Contact]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[Access Approver]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[Patching Approver]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DISTINCT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'Primary Contact'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endParaRPr lang="en-US" sz="900" b="1" dirty="0">
              <a:solidFill>
                <a:srgbClr val="008080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base.ServerName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'Secondary Contact'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solidFill>
                <a:srgbClr val="008080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Tertiary Contact'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 Approver'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Patching Approver'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B2F55E9-59E4-5206-39BE-052F294DD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1" y="2226829"/>
            <a:ext cx="9144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98DB51B-41F0-6326-76A6-F85E3D2F4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477" y="1738500"/>
            <a:ext cx="1515344" cy="887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20D94F-EA6D-B541-BDAA-82B1D8EBA2F3}"/>
              </a:ext>
            </a:extLst>
          </p:cNvPr>
          <p:cNvCxnSpPr/>
          <p:nvPr/>
        </p:nvCxnSpPr>
        <p:spPr>
          <a:xfrm flipV="1">
            <a:off x="7207621" y="2067590"/>
            <a:ext cx="1371600" cy="5259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3">
            <a:extLst>
              <a:ext uri="{FF2B5EF4-FFF2-40B4-BE49-F238E27FC236}">
                <a16:creationId xmlns:a16="http://schemas.microsoft.com/office/drawing/2014/main" id="{8BFDF410-5741-356A-272A-8652B85D1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864" y="2625910"/>
            <a:ext cx="1514957" cy="8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157B5E4-E3EA-47CD-5080-7A9A76EED5FF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7207622" y="2593541"/>
            <a:ext cx="1228242" cy="4466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>
            <a:extLst>
              <a:ext uri="{FF2B5EF4-FFF2-40B4-BE49-F238E27FC236}">
                <a16:creationId xmlns:a16="http://schemas.microsoft.com/office/drawing/2014/main" id="{C3894014-3595-E0D5-559E-55F3E8BCE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864" y="3620183"/>
            <a:ext cx="1514957" cy="757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0F06C9-B22F-B5C7-70AD-88C9242370F8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7207622" y="2625910"/>
            <a:ext cx="1228242" cy="137301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5">
            <a:extLst>
              <a:ext uri="{FF2B5EF4-FFF2-40B4-BE49-F238E27FC236}">
                <a16:creationId xmlns:a16="http://schemas.microsoft.com/office/drawing/2014/main" id="{CBDF5145-A19D-101C-941B-10D34DF1B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296" y="4598091"/>
            <a:ext cx="1521525" cy="757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811BFD6F-12F9-46A4-E416-B8CE0DA5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747" y="5572790"/>
            <a:ext cx="1521525" cy="771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166F4B-3D3A-3420-5A0A-26AD97D8060E}"/>
              </a:ext>
            </a:extLst>
          </p:cNvPr>
          <p:cNvCxnSpPr/>
          <p:nvPr/>
        </p:nvCxnSpPr>
        <p:spPr>
          <a:xfrm flipH="1" flipV="1">
            <a:off x="7207622" y="2615458"/>
            <a:ext cx="1319211" cy="250013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EBF87B-1A4C-CCE7-2FC1-E993D0B7B780}"/>
              </a:ext>
            </a:extLst>
          </p:cNvPr>
          <p:cNvCxnSpPr/>
          <p:nvPr/>
        </p:nvCxnSpPr>
        <p:spPr>
          <a:xfrm flipH="1" flipV="1">
            <a:off x="7218050" y="2625910"/>
            <a:ext cx="1319212" cy="36326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612E53-5986-1D6D-2C16-8A077522959C}"/>
              </a:ext>
            </a:extLst>
          </p:cNvPr>
          <p:cNvCxnSpPr>
            <a:cxnSpLocks/>
          </p:cNvCxnSpPr>
          <p:nvPr/>
        </p:nvCxnSpPr>
        <p:spPr>
          <a:xfrm flipH="1" flipV="1">
            <a:off x="7978277" y="1502718"/>
            <a:ext cx="1515344" cy="564872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6300B99-6485-0AE9-3ED6-7A32848AB342}"/>
              </a:ext>
            </a:extLst>
          </p:cNvPr>
          <p:cNvCxnSpPr/>
          <p:nvPr/>
        </p:nvCxnSpPr>
        <p:spPr>
          <a:xfrm flipH="1" flipV="1">
            <a:off x="8562147" y="1435031"/>
            <a:ext cx="1024748" cy="1605204"/>
          </a:xfrm>
          <a:prstGeom prst="straightConnector1">
            <a:avLst/>
          </a:prstGeom>
          <a:ln w="2222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DA07A-32C9-53D3-6D2B-D83CFFF2BC5D}"/>
              </a:ext>
            </a:extLst>
          </p:cNvPr>
          <p:cNvCxnSpPr/>
          <p:nvPr/>
        </p:nvCxnSpPr>
        <p:spPr>
          <a:xfrm flipH="1" flipV="1">
            <a:off x="9121158" y="1435030"/>
            <a:ext cx="465737" cy="2601116"/>
          </a:xfrm>
          <a:prstGeom prst="straightConnector1">
            <a:avLst/>
          </a:prstGeom>
          <a:ln w="2222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D70739F-43E4-1A95-4110-17D8C6CCCA69}"/>
              </a:ext>
            </a:extLst>
          </p:cNvPr>
          <p:cNvCxnSpPr/>
          <p:nvPr/>
        </p:nvCxnSpPr>
        <p:spPr>
          <a:xfrm flipH="1" flipV="1">
            <a:off x="9586895" y="1435028"/>
            <a:ext cx="88313" cy="3731052"/>
          </a:xfrm>
          <a:prstGeom prst="straightConnector1">
            <a:avLst/>
          </a:prstGeom>
          <a:ln w="2222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549B20-35F7-95B3-7B7E-D23FC5657D32}"/>
              </a:ext>
            </a:extLst>
          </p:cNvPr>
          <p:cNvCxnSpPr/>
          <p:nvPr/>
        </p:nvCxnSpPr>
        <p:spPr>
          <a:xfrm flipV="1">
            <a:off x="9675208" y="1464189"/>
            <a:ext cx="292687" cy="4779834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BC61AF03-5270-98F4-F59D-96DFACD697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74759" y="5428784"/>
            <a:ext cx="851981" cy="91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1735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CC983-C476-27A5-65ED-ED5B0738E194}"/>
              </a:ext>
            </a:extLst>
          </p:cNvPr>
          <p:cNvSpPr/>
          <p:nvPr/>
        </p:nvSpPr>
        <p:spPr>
          <a:xfrm>
            <a:off x="2095500" y="674132"/>
            <a:ext cx="80010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LName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element2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transform2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Phone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element3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transform3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element1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8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element2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8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element2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8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element3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8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0B527A0-86D2-7B22-B3C1-97B410B1F4CC}"/>
              </a:ext>
            </a:extLst>
          </p:cNvPr>
          <p:cNvCxnSpPr/>
          <p:nvPr/>
        </p:nvCxnSpPr>
        <p:spPr>
          <a:xfrm flipH="1">
            <a:off x="3086101" y="789106"/>
            <a:ext cx="609599" cy="0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FC12017-3663-181C-6021-95D07E8FB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5318356"/>
            <a:ext cx="6400800" cy="62524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76252D-0C20-B386-8989-E39C14E614E6}"/>
              </a:ext>
            </a:extLst>
          </p:cNvPr>
          <p:cNvCxnSpPr/>
          <p:nvPr/>
        </p:nvCxnSpPr>
        <p:spPr>
          <a:xfrm>
            <a:off x="3238500" y="5562600"/>
            <a:ext cx="0" cy="533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88625E0-4611-3406-A3DC-13F2E1F24080}"/>
              </a:ext>
            </a:extLst>
          </p:cNvPr>
          <p:cNvSpPr/>
          <p:nvPr/>
        </p:nvSpPr>
        <p:spPr>
          <a:xfrm>
            <a:off x="3352801" y="5511817"/>
            <a:ext cx="1638298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9120E1-15FC-9414-3480-3C1A82249861}"/>
              </a:ext>
            </a:extLst>
          </p:cNvPr>
          <p:cNvSpPr/>
          <p:nvPr/>
        </p:nvSpPr>
        <p:spPr>
          <a:xfrm>
            <a:off x="3352801" y="5749699"/>
            <a:ext cx="1638298" cy="168651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D3852E-6D13-DF59-703E-E289B901C606}"/>
              </a:ext>
            </a:extLst>
          </p:cNvPr>
          <p:cNvSpPr/>
          <p:nvPr/>
        </p:nvSpPr>
        <p:spPr>
          <a:xfrm>
            <a:off x="4991099" y="5510105"/>
            <a:ext cx="1638298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2DB661-6796-28BC-A807-72E06F3051CB}"/>
              </a:ext>
            </a:extLst>
          </p:cNvPr>
          <p:cNvSpPr/>
          <p:nvPr/>
        </p:nvSpPr>
        <p:spPr>
          <a:xfrm>
            <a:off x="6622110" y="5510104"/>
            <a:ext cx="1956821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FBFBF8-5614-EBD9-CD57-69CD37A85222}"/>
              </a:ext>
            </a:extLst>
          </p:cNvPr>
          <p:cNvSpPr/>
          <p:nvPr/>
        </p:nvSpPr>
        <p:spPr>
          <a:xfrm>
            <a:off x="4991099" y="5751621"/>
            <a:ext cx="1644292" cy="166730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558D16-9299-5D2D-A07E-874956BEBD25}"/>
              </a:ext>
            </a:extLst>
          </p:cNvPr>
          <p:cNvSpPr/>
          <p:nvPr/>
        </p:nvSpPr>
        <p:spPr>
          <a:xfrm>
            <a:off x="6631966" y="5751621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2A117F-E608-EE08-428F-865F0864DCBE}"/>
              </a:ext>
            </a:extLst>
          </p:cNvPr>
          <p:cNvSpPr txBox="1"/>
          <p:nvPr/>
        </p:nvSpPr>
        <p:spPr>
          <a:xfrm>
            <a:off x="2838448" y="674131"/>
            <a:ext cx="1975599" cy="3062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Consolas" panose="020B0609020204030204" pitchFamily="49" charset="0"/>
              </a:rPr>
              <a:t>transform3.*</a:t>
            </a:r>
            <a:endParaRPr lang="en-US" sz="14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4C2A22-F33A-8DAB-144E-5AE18842BE6E}"/>
              </a:ext>
            </a:extLst>
          </p:cNvPr>
          <p:cNvSpPr/>
          <p:nvPr/>
        </p:nvSpPr>
        <p:spPr>
          <a:xfrm>
            <a:off x="3165513" y="5178199"/>
            <a:ext cx="145974" cy="114300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20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5F7895D7-3D29-5A34-D2CB-5D709BE9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B70CE98B-7036-7EF0-FFF0-53C258AD6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Multi-UNPIVOT</a:t>
            </a:r>
          </a:p>
        </p:txBody>
      </p:sp>
    </p:spTree>
    <p:extLst>
      <p:ext uri="{BB962C8B-B14F-4D97-AF65-F5344CB8AC3E}">
        <p14:creationId xmlns:p14="http://schemas.microsoft.com/office/powerpoint/2010/main" val="34598006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05179578-6D2E-5ECF-8AAE-36BF46936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Random extra UNPIVOT trivia…</a:t>
            </a:r>
          </a:p>
        </p:txBody>
      </p:sp>
    </p:spTree>
    <p:extLst>
      <p:ext uri="{BB962C8B-B14F-4D97-AF65-F5344CB8AC3E}">
        <p14:creationId xmlns:p14="http://schemas.microsoft.com/office/powerpoint/2010/main" val="29463986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27280EF-01AF-7EF4-5122-B291652A9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927" y="800100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own Arrow 11">
            <a:extLst>
              <a:ext uri="{FF2B5EF4-FFF2-40B4-BE49-F238E27FC236}">
                <a16:creationId xmlns:a16="http://schemas.microsoft.com/office/drawing/2014/main" id="{CB4CA0DC-0C22-0CF2-6635-4AD6D1AECCE6}"/>
              </a:ext>
            </a:extLst>
          </p:cNvPr>
          <p:cNvSpPr/>
          <p:nvPr/>
        </p:nvSpPr>
        <p:spPr>
          <a:xfrm>
            <a:off x="3070929" y="1790700"/>
            <a:ext cx="685800" cy="471688"/>
          </a:xfrm>
          <a:prstGeom prst="down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CB381C7-E494-20F0-0BFD-AA75A4261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327" y="2552700"/>
            <a:ext cx="2800350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210B5DB-F988-919F-72D4-B0F177BEC44C}"/>
              </a:ext>
            </a:extLst>
          </p:cNvPr>
          <p:cNvGrpSpPr/>
          <p:nvPr/>
        </p:nvGrpSpPr>
        <p:grpSpPr>
          <a:xfrm>
            <a:off x="2647950" y="2176491"/>
            <a:ext cx="2222567" cy="2700309"/>
            <a:chOff x="1143000" y="3205191"/>
            <a:chExt cx="2222567" cy="270030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BC12CFF-E561-8A54-0BF7-1438A8FC113C}"/>
                </a:ext>
              </a:extLst>
            </p:cNvPr>
            <p:cNvSpPr/>
            <p:nvPr/>
          </p:nvSpPr>
          <p:spPr>
            <a:xfrm>
              <a:off x="1143000" y="3586480"/>
              <a:ext cx="1108779" cy="2319020"/>
            </a:xfrm>
            <a:prstGeom prst="rect">
              <a:avLst/>
            </a:prstGeom>
            <a:noFill/>
            <a:ln w="635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ABA05F-90A7-B45A-DA71-3A37C976F251}"/>
                </a:ext>
              </a:extLst>
            </p:cNvPr>
            <p:cNvSpPr txBox="1"/>
            <p:nvPr/>
          </p:nvSpPr>
          <p:spPr>
            <a:xfrm>
              <a:off x="2222567" y="3205191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kern="0" dirty="0" err="1">
                  <a:solidFill>
                    <a:prstClr val="black"/>
                  </a:solidFill>
                  <a:latin typeface="Calibri"/>
                </a:rPr>
                <a:t>Datatype</a:t>
              </a:r>
              <a:r>
                <a:rPr lang="en-US" kern="0" dirty="0">
                  <a:solidFill>
                    <a:prstClr val="black"/>
                  </a:solidFill>
                  <a:latin typeface="Calibri"/>
                </a:rPr>
                <a:t>?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2C952E9-60F6-FA00-E4BB-5C34E574A9A9}"/>
              </a:ext>
            </a:extLst>
          </p:cNvPr>
          <p:cNvSpPr txBox="1"/>
          <p:nvPr/>
        </p:nvSpPr>
        <p:spPr>
          <a:xfrm>
            <a:off x="5537264" y="800100"/>
            <a:ext cx="523382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UnpivotResults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.*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fr-FR" sz="2400" b="1" dirty="0">
                <a:solidFill>
                  <a:schemeClr val="tx2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INTO </a:t>
            </a:r>
            <a:r>
              <a:rPr lang="fr-FR" sz="2400" b="1" dirty="0">
                <a:highlight>
                  <a:srgbClr val="FFFF00"/>
                </a:highlight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dbo.Table_1</a:t>
            </a:r>
            <a:endParaRPr lang="en-US" sz="2400" b="1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ID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Col1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Col1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Col2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Col2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Col3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Col3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Col4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Col4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dbo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Unpivot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 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PropertyValue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it-IT" b="1" dirty="0">
                <a:solidFill>
                  <a:prstClr val="black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PropertyName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Col1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Col2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Col3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Col4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it-IT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UnpivotResults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30602E-2102-4CE9-E88B-3BC5983A273F}"/>
              </a:ext>
            </a:extLst>
          </p:cNvPr>
          <p:cNvGrpSpPr/>
          <p:nvPr/>
        </p:nvGrpSpPr>
        <p:grpSpPr>
          <a:xfrm>
            <a:off x="5537265" y="4686300"/>
            <a:ext cx="4730685" cy="1752600"/>
            <a:chOff x="4032315" y="4572000"/>
            <a:chExt cx="4730685" cy="17526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BBFEB95-8983-4BE2-F40B-66F4BBDA3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2315" y="4572000"/>
              <a:ext cx="4676775" cy="175260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475E4D-9AF3-D163-D175-FACC145D4815}"/>
                </a:ext>
              </a:extLst>
            </p:cNvPr>
            <p:cNvSpPr/>
            <p:nvPr/>
          </p:nvSpPr>
          <p:spPr>
            <a:xfrm>
              <a:off x="4702110" y="5562600"/>
              <a:ext cx="4060890" cy="381000"/>
            </a:xfrm>
            <a:prstGeom prst="rect">
              <a:avLst/>
            </a:prstGeom>
            <a:noFill/>
            <a:ln w="539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460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953DDB-59B5-F9B6-51EF-1EB5FA69C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407988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Converting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datetimes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to fit in a varchar()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FACAAD-2C3C-593B-7C5C-06870E1CBC71}"/>
              </a:ext>
            </a:extLst>
          </p:cNvPr>
          <p:cNvSpPr txBox="1"/>
          <p:nvPr/>
        </p:nvSpPr>
        <p:spPr>
          <a:xfrm>
            <a:off x="6667500" y="5203746"/>
            <a:ext cx="2619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 your milliseconds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704DDB-C76A-A28B-BBC9-0659269E111F}"/>
              </a:ext>
            </a:extLst>
          </p:cNvPr>
          <p:cNvCxnSpPr/>
          <p:nvPr/>
        </p:nvCxnSpPr>
        <p:spPr>
          <a:xfrm flipV="1">
            <a:off x="8763000" y="3943350"/>
            <a:ext cx="533400" cy="1295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80D517B-E26E-7631-583C-6A6AEDDE67A7}"/>
              </a:ext>
            </a:extLst>
          </p:cNvPr>
          <p:cNvSpPr/>
          <p:nvPr/>
        </p:nvSpPr>
        <p:spPr>
          <a:xfrm>
            <a:off x="1828800" y="1733550"/>
            <a:ext cx="7772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/>
              </a:rPr>
              <a:t>SELECT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Consolas"/>
              </a:rPr>
              <a:t>getdate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()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/>
              </a:rPr>
              <a:t>Original_Date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808080"/>
                </a:solidFill>
                <a:latin typeface="Consolas"/>
              </a:rPr>
              <a:t> 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/>
              </a:rPr>
              <a:t>Convert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varchar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Consolas"/>
              </a:rPr>
              <a:t>getdate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())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/>
              </a:rPr>
              <a:t>DateFormat1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808080"/>
                </a:solidFill>
                <a:latin typeface="Consolas"/>
              </a:rPr>
              <a:t> 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/>
              </a:rPr>
              <a:t>Convert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varchar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19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Consolas"/>
              </a:rPr>
              <a:t>getdate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(),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120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/>
              </a:rPr>
              <a:t>DateFormat2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808080"/>
                </a:solidFill>
                <a:latin typeface="Consolas"/>
              </a:rPr>
              <a:t> 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/>
              </a:rPr>
              <a:t>Convert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varchar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23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Consolas"/>
              </a:rPr>
              <a:t>getdate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(),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121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/>
              </a:rPr>
              <a:t>DateFormat3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7F2FFB-ACEB-AE64-F684-481C7B3A75D9}"/>
              </a:ext>
            </a:extLst>
          </p:cNvPr>
          <p:cNvSpPr txBox="1"/>
          <p:nvPr/>
        </p:nvSpPr>
        <p:spPr>
          <a:xfrm>
            <a:off x="5124450" y="4764048"/>
            <a:ext cx="2271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 your seconds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18815A-43E5-365C-BCE6-04FA15BC1E4A}"/>
              </a:ext>
            </a:extLst>
          </p:cNvPr>
          <p:cNvCxnSpPr/>
          <p:nvPr/>
        </p:nvCxnSpPr>
        <p:spPr>
          <a:xfrm flipV="1">
            <a:off x="6900863" y="3924301"/>
            <a:ext cx="457200" cy="8397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C27B213-E4FC-2B2C-FC74-80C1E260A13A}"/>
              </a:ext>
            </a:extLst>
          </p:cNvPr>
          <p:cNvSpPr txBox="1"/>
          <p:nvPr/>
        </p:nvSpPr>
        <p:spPr>
          <a:xfrm>
            <a:off x="3276600" y="4344947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Default varchar conversion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4838D6-747D-78F8-6E2D-65CC5FCA562B}"/>
              </a:ext>
            </a:extLst>
          </p:cNvPr>
          <p:cNvCxnSpPr/>
          <p:nvPr/>
        </p:nvCxnSpPr>
        <p:spPr>
          <a:xfrm flipV="1">
            <a:off x="4953000" y="3924300"/>
            <a:ext cx="304800" cy="4198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4ACF1F2-104C-49C5-8881-5877A2E9C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462" y="3274670"/>
            <a:ext cx="9490004" cy="65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949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05784E-6AFC-32A3-5058-4B133A7D00C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1827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Pivoting an unpivoted dataset -- or unpivoting a pivoted dataset -- rarely yields the original dataset</a:t>
            </a:r>
          </a:p>
          <a:p>
            <a:pPr lvl="1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PIVOT alters data by aggregating it</a:t>
            </a:r>
          </a:p>
          <a:p>
            <a:pPr lvl="1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UNPIVOT alters the datatypes of combined data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C21454-C88A-169E-5EF8-97927D858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4586" y="418621"/>
            <a:ext cx="557146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UNPIVOT(PIVOT(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)) = ?</a:t>
            </a:r>
          </a:p>
        </p:txBody>
      </p:sp>
    </p:spTree>
    <p:extLst>
      <p:ext uri="{BB962C8B-B14F-4D97-AF65-F5344CB8AC3E}">
        <p14:creationId xmlns:p14="http://schemas.microsoft.com/office/powerpoint/2010/main" val="16492354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C17B48-2723-D3A5-A053-C09D9D074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Where do we go from here? (1/2)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9400C8-2295-CB3B-9562-7E37B5B3F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Pivoted- and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unpivoted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recordsets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can be further joined, aggregated, intersected,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unioned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, filtered, grouped, pivoted and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unpivoted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again</a:t>
            </a:r>
          </a:p>
          <a:p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Computed columns can be pivoted and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unpivoted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if you compute them in the “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RawData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” portion of the query.</a:t>
            </a: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Scrub your data, and decide how you want to handle NULLs, before aggregating and applying either</a:t>
            </a:r>
          </a:p>
        </p:txBody>
      </p:sp>
    </p:spTree>
    <p:extLst>
      <p:ext uri="{BB962C8B-B14F-4D97-AF65-F5344CB8AC3E}">
        <p14:creationId xmlns:p14="http://schemas.microsoft.com/office/powerpoint/2010/main" val="15058946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36A46DC-DD4F-5531-7D37-E4A1FAE1A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508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Where do we go from here? (2/2)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EEFA919-31E1-45E2-1E4F-129FFDE7F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76401"/>
            <a:ext cx="8229600" cy="4267199"/>
          </a:xfrm>
        </p:spPr>
        <p:txBody>
          <a:bodyPr>
            <a:normAutofit/>
          </a:bodyPr>
          <a:lstStyle/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Don’t put unnecessary columns in the “</a:t>
            </a:r>
            <a:r>
              <a:rPr lang="en-US" sz="3100" dirty="0" err="1">
                <a:latin typeface="Calibri" panose="020F0502020204030204" pitchFamily="34" charset="0"/>
                <a:cs typeface="Calibri" panose="020F0502020204030204" pitchFamily="34" charset="0"/>
              </a:rPr>
              <a:t>RawData</a:t>
            </a:r>
            <a:r>
              <a:rPr lang="en-US" sz="3100"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portion of the UN/PIVOT</a:t>
            </a:r>
          </a:p>
          <a:p>
            <a:pPr marL="0" indent="0">
              <a:buNone/>
            </a:pPr>
            <a:endParaRPr lang="en-US" sz="3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Pivoted/unpivot queries can be issued in all editions of SQL Server, as well as ADF, SSIS, and </a:t>
            </a:r>
            <a:r>
              <a:rPr lang="en-US" sz="3100" dirty="0" err="1">
                <a:latin typeface="Calibri" panose="020F0502020204030204" pitchFamily="34" charset="0"/>
                <a:cs typeface="Calibri" panose="020F0502020204030204" pitchFamily="34" charset="0"/>
              </a:rPr>
              <a:t>PowerBI</a:t>
            </a:r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endParaRPr lang="en-US" sz="2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With great power comes great responsibility</a:t>
            </a:r>
          </a:p>
        </p:txBody>
      </p:sp>
    </p:spTree>
    <p:extLst>
      <p:ext uri="{BB962C8B-B14F-4D97-AF65-F5344CB8AC3E}">
        <p14:creationId xmlns:p14="http://schemas.microsoft.com/office/powerpoint/2010/main" val="15593015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DF909DE-C741-7C52-06FD-8FC65307D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5558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Presentation Summary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3575E8-3906-212D-F26B-C838452B5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581150"/>
            <a:ext cx="7779657" cy="4525963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what a pivot is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keyword (for 2-, 3-, n-columns…)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dynamic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 way to data-themed “pivot”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     using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XML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STRING_AGG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keyword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multi-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endParaRPr lang="en-US" sz="2400" baseline="30000" dirty="0">
              <a:solidFill>
                <a:schemeClr val="bg1">
                  <a:lumMod val="50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data-themed “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unpivot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     using XML,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     and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STRING_SPLIT</a:t>
            </a:r>
            <a:endParaRPr lang="en-US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CAFC8E-AEAA-45A4-3C74-3B0B4FB33D8C}"/>
              </a:ext>
            </a:extLst>
          </p:cNvPr>
          <p:cNvSpPr txBox="1"/>
          <p:nvPr/>
        </p:nvSpPr>
        <p:spPr>
          <a:xfrm>
            <a:off x="6710083" y="5288932"/>
            <a:ext cx="2030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Your anticipated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level of excitement: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174788E-A29E-5EA7-CA31-E1202B8B9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4357666"/>
            <a:ext cx="2552700" cy="1932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97300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5CE2DD9-4412-4E98-8D92-B5040CCBBCA1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B67EB5-1BB5-4581-A448-971A0B2EC4AB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2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59D9E2F5-6C7D-4A7C-9BEB-F5CB27536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GitHub Logo, symbol, meaning, history, PNG, brand">
            <a:extLst>
              <a:ext uri="{FF2B5EF4-FFF2-40B4-BE49-F238E27FC236}">
                <a16:creationId xmlns:a16="http://schemas.microsoft.com/office/drawing/2014/main" id="{3D5362B6-5753-4D00-BB27-090009C4A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80CF99-7C38-4F60-85D6-6142F22746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9A6F6D8-99D2-4D71-B110-CAB4B023E03D}"/>
              </a:ext>
            </a:extLst>
          </p:cNvPr>
          <p:cNvSpPr txBox="1"/>
          <p:nvPr/>
        </p:nvSpPr>
        <p:spPr>
          <a:xfrm>
            <a:off x="3426741" y="1020663"/>
            <a:ext cx="644236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(Louisville, KY)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BC7F0B-018A-4997-BC58-C498DCBE05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8DC6FC-BC06-42FC-9030-F09C39F00C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20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FDFC9E-87F7-F3A6-5E1C-95E10AD98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52" y="816448"/>
            <a:ext cx="9312066" cy="522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94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ertical SQL Saturday logo with text">
            <a:extLst>
              <a:ext uri="{FF2B5EF4-FFF2-40B4-BE49-F238E27FC236}">
                <a16:creationId xmlns:a16="http://schemas.microsoft.com/office/drawing/2014/main" id="{EBA3EB57-8E07-780C-232F-26D3BBD12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7" y="5643060"/>
            <a:ext cx="1251498" cy="100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B7B2B1-4A6B-6614-EFE0-5BA3C2B71EA6}"/>
              </a:ext>
            </a:extLst>
          </p:cNvPr>
          <p:cNvSpPr txBox="1"/>
          <p:nvPr/>
        </p:nvSpPr>
        <p:spPr>
          <a:xfrm>
            <a:off x="1163636" y="1258644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pic>
        <p:nvPicPr>
          <p:cNvPr id="5" name="Picture 4" descr="GitHub Logo, symbol, meaning, history, PNG, brand">
            <a:extLst>
              <a:ext uri="{FF2B5EF4-FFF2-40B4-BE49-F238E27FC236}">
                <a16:creationId xmlns:a16="http://schemas.microsoft.com/office/drawing/2014/main" id="{4F41D50C-FCC3-F468-D55F-FD650828E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2" y="1273181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168CBF-F73D-55A5-1B74-B735E16C2004}"/>
              </a:ext>
            </a:extLst>
          </p:cNvPr>
          <p:cNvSpPr txBox="1"/>
          <p:nvPr/>
        </p:nvSpPr>
        <p:spPr>
          <a:xfrm>
            <a:off x="584735" y="623474"/>
            <a:ext cx="79721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The T-SQL PIVOT Operators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0708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C72BB4AA-029B-02DD-7131-DB130BF4B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343667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What is a pivot?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5902CD-A478-0F3B-F2CC-3D9FB30C7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764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 pivot is a point or set of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points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, on the end of which 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something rests and turns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something rotates or oscillates.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DFCBDF-C941-A8FD-E1E9-3FFA9889C0E8}"/>
              </a:ext>
            </a:extLst>
          </p:cNvPr>
          <p:cNvGrpSpPr/>
          <p:nvPr/>
        </p:nvGrpSpPr>
        <p:grpSpPr>
          <a:xfrm>
            <a:off x="2133598" y="2789813"/>
            <a:ext cx="7743942" cy="3028038"/>
            <a:chOff x="861803" y="3277923"/>
            <a:chExt cx="7743942" cy="302803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F97AF0-E225-B8B1-74C1-628AE000A126}"/>
                </a:ext>
              </a:extLst>
            </p:cNvPr>
            <p:cNvGrpSpPr/>
            <p:nvPr/>
          </p:nvGrpSpPr>
          <p:grpSpPr>
            <a:xfrm>
              <a:off x="861803" y="3523001"/>
              <a:ext cx="3110122" cy="2432176"/>
              <a:chOff x="861803" y="3523001"/>
              <a:chExt cx="3110122" cy="2432176"/>
            </a:xfrm>
          </p:grpSpPr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79361C9D-B6DA-1B7F-9824-257F4D609B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0600" y="3962400"/>
                <a:ext cx="2981325" cy="1676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42140E28-9573-5689-AA77-18C2F6190E43}"/>
                  </a:ext>
                </a:extLst>
              </p:cNvPr>
              <p:cNvCxnSpPr/>
              <p:nvPr/>
            </p:nvCxnSpPr>
            <p:spPr>
              <a:xfrm>
                <a:off x="1981199" y="3838250"/>
                <a:ext cx="491359" cy="1106866"/>
              </a:xfrm>
              <a:prstGeom prst="straightConnector1">
                <a:avLst/>
              </a:prstGeom>
              <a:noFill/>
              <a:ln w="50800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sp>
            <p:nvSpPr>
              <p:cNvPr id="15" name="Circular Arrow 42">
                <a:extLst>
                  <a:ext uri="{FF2B5EF4-FFF2-40B4-BE49-F238E27FC236}">
                    <a16:creationId xmlns:a16="http://schemas.microsoft.com/office/drawing/2014/main" id="{2316DD38-5924-63D9-5235-DB290814281E}"/>
                  </a:ext>
                </a:extLst>
              </p:cNvPr>
              <p:cNvSpPr/>
              <p:nvPr/>
            </p:nvSpPr>
            <p:spPr>
              <a:xfrm rot="20022896" flipV="1">
                <a:off x="2274288" y="4238469"/>
                <a:ext cx="1683257" cy="1716708"/>
              </a:xfrm>
              <a:prstGeom prst="circularArrow">
                <a:avLst>
                  <a:gd name="adj1" fmla="val 12500"/>
                  <a:gd name="adj2" fmla="val 987130"/>
                  <a:gd name="adj3" fmla="val 20457681"/>
                  <a:gd name="adj4" fmla="val 15472403"/>
                  <a:gd name="adj5" fmla="val 21268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Circular Arrow 43">
                <a:extLst>
                  <a:ext uri="{FF2B5EF4-FFF2-40B4-BE49-F238E27FC236}">
                    <a16:creationId xmlns:a16="http://schemas.microsoft.com/office/drawing/2014/main" id="{EB1D25D8-5AD6-A66D-8AFC-1A6DD6B1A3CE}"/>
                  </a:ext>
                </a:extLst>
              </p:cNvPr>
              <p:cNvSpPr/>
              <p:nvPr/>
            </p:nvSpPr>
            <p:spPr>
              <a:xfrm rot="9536570" flipV="1">
                <a:off x="861803" y="3523001"/>
                <a:ext cx="1683257" cy="1716708"/>
              </a:xfrm>
              <a:prstGeom prst="circularArrow">
                <a:avLst>
                  <a:gd name="adj1" fmla="val 12500"/>
                  <a:gd name="adj2" fmla="val 987130"/>
                  <a:gd name="adj3" fmla="val 20457681"/>
                  <a:gd name="adj4" fmla="val 15472403"/>
                  <a:gd name="adj5" fmla="val 21268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176F352-CE6C-97DA-1C34-4C6F509F682D}"/>
                </a:ext>
              </a:extLst>
            </p:cNvPr>
            <p:cNvGrpSpPr/>
            <p:nvPr/>
          </p:nvGrpSpPr>
          <p:grpSpPr>
            <a:xfrm>
              <a:off x="4846339" y="3277923"/>
              <a:ext cx="3759406" cy="3028038"/>
              <a:chOff x="4846339" y="3277923"/>
              <a:chExt cx="3759406" cy="3028038"/>
            </a:xfrm>
          </p:grpSpPr>
          <p:pic>
            <p:nvPicPr>
              <p:cNvPr id="9" name="Picture 3">
                <a:extLst>
                  <a:ext uri="{FF2B5EF4-FFF2-40B4-BE49-F238E27FC236}">
                    <a16:creationId xmlns:a16="http://schemas.microsoft.com/office/drawing/2014/main" id="{0ADCA777-6A26-D985-175B-3DFF16725E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10200" y="3407978"/>
                <a:ext cx="2743200" cy="26003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8247A07-D487-FE62-1ABF-A8AE2E242AC2}"/>
                  </a:ext>
                </a:extLst>
              </p:cNvPr>
              <p:cNvCxnSpPr/>
              <p:nvPr/>
            </p:nvCxnSpPr>
            <p:spPr>
              <a:xfrm>
                <a:off x="6096000" y="3277923"/>
                <a:ext cx="609600" cy="1120655"/>
              </a:xfrm>
              <a:prstGeom prst="straightConnector1">
                <a:avLst/>
              </a:prstGeom>
              <a:noFill/>
              <a:ln w="50800" cap="flat" cmpd="sng" algn="ctr">
                <a:solidFill>
                  <a:srgbClr val="1F497D"/>
                </a:solidFill>
                <a:prstDash val="solid"/>
                <a:tailEnd type="arrow"/>
              </a:ln>
              <a:effectLst/>
            </p:spPr>
          </p:cxnSp>
          <p:sp>
            <p:nvSpPr>
              <p:cNvPr id="11" name="Circular Arrow 38">
                <a:extLst>
                  <a:ext uri="{FF2B5EF4-FFF2-40B4-BE49-F238E27FC236}">
                    <a16:creationId xmlns:a16="http://schemas.microsoft.com/office/drawing/2014/main" id="{D429E9BF-CDEB-312D-BCF8-B64822255D2C}"/>
                  </a:ext>
                </a:extLst>
              </p:cNvPr>
              <p:cNvSpPr/>
              <p:nvPr/>
            </p:nvSpPr>
            <p:spPr>
              <a:xfrm rot="9536570" flipV="1">
                <a:off x="4846339" y="3369278"/>
                <a:ext cx="1683257" cy="1716708"/>
              </a:xfrm>
              <a:prstGeom prst="circularArrow">
                <a:avLst>
                  <a:gd name="adj1" fmla="val 12500"/>
                  <a:gd name="adj2" fmla="val 987130"/>
                  <a:gd name="adj3" fmla="val 20457681"/>
                  <a:gd name="adj4" fmla="val 15472403"/>
                  <a:gd name="adj5" fmla="val 21268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" name="Circular Arrow 39">
                <a:extLst>
                  <a:ext uri="{FF2B5EF4-FFF2-40B4-BE49-F238E27FC236}">
                    <a16:creationId xmlns:a16="http://schemas.microsoft.com/office/drawing/2014/main" id="{D90E7580-0D4C-21A6-7B17-59E76F0AD607}"/>
                  </a:ext>
                </a:extLst>
              </p:cNvPr>
              <p:cNvSpPr/>
              <p:nvPr/>
            </p:nvSpPr>
            <p:spPr>
              <a:xfrm rot="20022896" flipV="1">
                <a:off x="6922488" y="4589253"/>
                <a:ext cx="1683257" cy="1716708"/>
              </a:xfrm>
              <a:prstGeom prst="circularArrow">
                <a:avLst>
                  <a:gd name="adj1" fmla="val 12500"/>
                  <a:gd name="adj2" fmla="val 987130"/>
                  <a:gd name="adj3" fmla="val 20457681"/>
                  <a:gd name="adj4" fmla="val 15472403"/>
                  <a:gd name="adj5" fmla="val 21268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46463FE-A746-E6EB-4FB4-E786AD105409}"/>
              </a:ext>
            </a:extLst>
          </p:cNvPr>
          <p:cNvSpPr txBox="1"/>
          <p:nvPr/>
        </p:nvSpPr>
        <p:spPr>
          <a:xfrm>
            <a:off x="6553200" y="5751020"/>
            <a:ext cx="3429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http://dictionary.reference.com/browse/pivoted?s=t</a:t>
            </a:r>
          </a:p>
        </p:txBody>
      </p:sp>
    </p:spTree>
    <p:extLst>
      <p:ext uri="{BB962C8B-B14F-4D97-AF65-F5344CB8AC3E}">
        <p14:creationId xmlns:p14="http://schemas.microsoft.com/office/powerpoint/2010/main" val="18131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13824</TotalTime>
  <Words>7964</Words>
  <Application>Microsoft Office PowerPoint</Application>
  <PresentationFormat>Widescreen</PresentationFormat>
  <Paragraphs>1499</Paragraphs>
  <Slides>80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80</vt:i4>
      </vt:variant>
    </vt:vector>
  </HeadingPairs>
  <TitlesOfParts>
    <vt:vector size="98" baseType="lpstr">
      <vt:lpstr>-apple-system</vt:lpstr>
      <vt:lpstr>Arial</vt:lpstr>
      <vt:lpstr>Calibri</vt:lpstr>
      <vt:lpstr>Calibri Light</vt:lpstr>
      <vt:lpstr>Cascadia Code</vt:lpstr>
      <vt:lpstr>Cascadia Mono</vt:lpstr>
      <vt:lpstr>Consolas</vt:lpstr>
      <vt:lpstr>Gotham</vt:lpstr>
      <vt:lpstr>IBM Plex Sans</vt:lpstr>
      <vt:lpstr>IBM Plex Sans Medium</vt:lpstr>
      <vt:lpstr>IBM Plex Sans SemiBold</vt:lpstr>
      <vt:lpstr>MS Shell Dlg 2</vt:lpstr>
      <vt:lpstr>Roboto</vt:lpstr>
      <vt:lpstr>Roboto Regular</vt:lpstr>
      <vt:lpstr>Verdana</vt:lpstr>
      <vt:lpstr>Wingdings</vt:lpstr>
      <vt:lpstr>Office Theme</vt:lpstr>
      <vt:lpstr>Redgate theme v2</vt:lpstr>
      <vt:lpstr>Reviewing after the presentation?</vt:lpstr>
      <vt:lpstr>PowerPoint Presentation</vt:lpstr>
      <vt:lpstr>PowerPoint Presentation</vt:lpstr>
      <vt:lpstr>PowerPoint Presentation</vt:lpstr>
      <vt:lpstr>PowerPoint Presentation</vt:lpstr>
      <vt:lpstr>Converting Vertical Data to Horizontal</vt:lpstr>
      <vt:lpstr>Converting Vertical Data to Horizontal</vt:lpstr>
      <vt:lpstr>PowerPoint Presentation</vt:lpstr>
      <vt:lpstr>What is a pivot?</vt:lpstr>
      <vt:lpstr>PowerPoint Presentation</vt:lpstr>
      <vt:lpstr>“Imagine” how this would apply to data</vt:lpstr>
      <vt:lpstr>PowerPoint Presentation</vt:lpstr>
      <vt:lpstr>How a PIVOT works on data</vt:lpstr>
      <vt:lpstr>An aggregates refresher</vt:lpstr>
      <vt:lpstr>PowerPoint Presentation</vt:lpstr>
      <vt:lpstr>PIVOT() LIKE/!= GROUP BY</vt:lpstr>
      <vt:lpstr>Breakdown of PIVOT statement (1/4)</vt:lpstr>
      <vt:lpstr>Breakdown of PIVOT statement (2/4)</vt:lpstr>
      <vt:lpstr>Breakdown of PIVOT statement (3/4)</vt:lpstr>
      <vt:lpstr>Breakdown of PIVOT statement (4/4)</vt:lpstr>
      <vt:lpstr>Demo</vt:lpstr>
      <vt:lpstr>How a 3-column PIVOT works…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How do I manage my VTCs? (3/4)</vt:lpstr>
      <vt:lpstr>How do I manage my VTCs? (4/4)</vt:lpstr>
      <vt:lpstr>Demo</vt:lpstr>
      <vt:lpstr>The n-column PIVOT</vt:lpstr>
      <vt:lpstr>PowerPoint Presentation</vt:lpstr>
      <vt:lpstr>PowerPoint Presentation</vt:lpstr>
      <vt:lpstr>Random extra PIVOT trivia…</vt:lpstr>
      <vt:lpstr>The “ugly” of PIVOT… lookups</vt:lpstr>
      <vt:lpstr>The “ugly” of PIVOT… lookups</vt:lpstr>
      <vt:lpstr>The “ugly” of PIVOT… lookups</vt:lpstr>
      <vt:lpstr>The “ugly” of PIVOT… lookups</vt:lpstr>
      <vt:lpstr>Demo (on your own time)</vt:lpstr>
      <vt:lpstr>One more limitation of the PIVOT</vt:lpstr>
      <vt:lpstr>Questions about the PIVOT operator?</vt:lpstr>
      <vt:lpstr>Converting Horizontal Data to Vertical</vt:lpstr>
      <vt:lpstr>“Imagine” how this would apply to data</vt:lpstr>
      <vt:lpstr>PowerPoint Presentation</vt:lpstr>
      <vt:lpstr>How an UNPIVOT works</vt:lpstr>
      <vt:lpstr>The Lowest Common Denominator</vt:lpstr>
      <vt:lpstr>Breakdown of UNPIVOT statement (1/5)</vt:lpstr>
      <vt:lpstr>Breakdown of UNPIVOT statement (2/5)</vt:lpstr>
      <vt:lpstr>Breakdown of UNPIVOT statement (3/5)</vt:lpstr>
      <vt:lpstr>Breakdown of UNPIVOT statement (4/5)</vt:lpstr>
      <vt:lpstr>PowerPoint Presentation</vt:lpstr>
      <vt:lpstr>PowerPoint Presentation</vt:lpstr>
      <vt:lpstr>Demo</vt:lpstr>
      <vt:lpstr>The XML-based unpivot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STRING_SPLIT-based unpivot</vt:lpstr>
      <vt:lpstr>Multi-UNPIVOT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Random extra UNPIVOT trivia…</vt:lpstr>
      <vt:lpstr>PowerPoint Presentation</vt:lpstr>
      <vt:lpstr>Converting datetimes to fit in a varchar()</vt:lpstr>
      <vt:lpstr>UNPIVOT(PIVOT(x)) = ?</vt:lpstr>
      <vt:lpstr>Where do we go from here? (1/2)</vt:lpstr>
      <vt:lpstr>Where do we go from here? (2/2)</vt:lpstr>
      <vt:lpstr>Presentation Summary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90</cp:revision>
  <dcterms:created xsi:type="dcterms:W3CDTF">2024-01-27T18:54:49Z</dcterms:created>
  <dcterms:modified xsi:type="dcterms:W3CDTF">2025-05-17T22:37:58Z</dcterms:modified>
</cp:coreProperties>
</file>